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8" r:id="rId4"/>
  </p:sldMasterIdLst>
  <p:notesMasterIdLst>
    <p:notesMasterId r:id="rId24"/>
  </p:notesMasterIdLst>
  <p:handoutMasterIdLst>
    <p:handoutMasterId r:id="rId25"/>
  </p:handoutMasterIdLst>
  <p:sldIdLst>
    <p:sldId id="330" r:id="rId5"/>
    <p:sldId id="1010" r:id="rId6"/>
    <p:sldId id="1015" r:id="rId7"/>
    <p:sldId id="1011" r:id="rId8"/>
    <p:sldId id="1012" r:id="rId9"/>
    <p:sldId id="1002" r:id="rId10"/>
    <p:sldId id="1003" r:id="rId11"/>
    <p:sldId id="1006" r:id="rId12"/>
    <p:sldId id="1014" r:id="rId13"/>
    <p:sldId id="1005" r:id="rId14"/>
    <p:sldId id="1016" r:id="rId15"/>
    <p:sldId id="1023" r:id="rId16"/>
    <p:sldId id="1021" r:id="rId17"/>
    <p:sldId id="1019" r:id="rId18"/>
    <p:sldId id="1020" r:id="rId19"/>
    <p:sldId id="1004" r:id="rId20"/>
    <p:sldId id="999" r:id="rId21"/>
    <p:sldId id="1017" r:id="rId22"/>
    <p:sldId id="1013" r:id="rId2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C25A1C-9DD2-A7FB-A900-CAA79CCF0D66}" name="Linda Stobo" initials="LS" userId="S::linda.stobo@mlhu.on.ca::26f76dab-6e8b-4762-b10f-7b92a0e8ba74" providerId="AD"/>
  <p188:author id="{029D2C3E-6A17-CCF3-ACE4-189BCB8E8447}" name="Shannon Russell" initials="SR" userId="S::srussell@kflaph.ca::b79c3f3f-9689-402d-879c-211f698a2038" providerId="AD"/>
  <p188:author id="{8E79C544-DE0C-808B-FA90-DE13079F05DA}" name="Kuhn, Martin" initials="MK" userId="Kuhn, Martin" providerId="None"/>
  <p188:author id="{FC69906C-4D8C-F90F-446D-CFC618CD2B0C}" name="Kuhn, Martin" initials="MK" userId="S::mkuhn@smdhu.net::b2a21edf-8321-45ca-b930-fcdd215eebbf" providerId="AD"/>
  <p188:author id="{FAE4BD8B-3BC6-6BFE-492D-D64CD4E23562}" name="Jazz Leibur" initials="JL" userId="S::jazz.leibur@mlhu.on.ca::9c356ef6-df9a-458d-9f58-1b097a154e60" providerId="AD"/>
  <p188:author id="{91134EB7-1B00-0900-4DE0-4DB02FBE2D73}" name="Janet Shaule" initials="JS" userId="S::janet.shaule@mlhu.on.ca::038b0cd6-ce9a-48c4-b255-d674d922d8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78FCD"/>
    <a:srgbClr val="3A8042"/>
    <a:srgbClr val="FFFF00"/>
    <a:srgbClr val="FFFFFF"/>
    <a:srgbClr val="8BEF27"/>
    <a:srgbClr val="CC9900"/>
    <a:srgbClr val="D29B00"/>
    <a:srgbClr val="08080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1BB08-3632-44CB-A55B-1B725BA0A387}" v="9" dt="2023-12-06T20:28:27.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65827" autoAdjust="0"/>
  </p:normalViewPr>
  <p:slideViewPr>
    <p:cSldViewPr snapToGrid="0">
      <p:cViewPr varScale="1">
        <p:scale>
          <a:sx n="73" d="100"/>
          <a:sy n="73" d="100"/>
        </p:scale>
        <p:origin x="2820"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Russell" userId="b79c3f3f-9689-402d-879c-211f698a2038" providerId="ADAL" clId="{6891BB08-3632-44CB-A55B-1B725BA0A387}"/>
    <pc:docChg chg="undo custSel addSld delSld modSld sldOrd">
      <pc:chgData name="Shannon Russell" userId="b79c3f3f-9689-402d-879c-211f698a2038" providerId="ADAL" clId="{6891BB08-3632-44CB-A55B-1B725BA0A387}" dt="2023-12-13T16:48:17.617" v="244" actId="5793"/>
      <pc:docMkLst>
        <pc:docMk/>
      </pc:docMkLst>
      <pc:sldChg chg="addSp delSp modSp mod">
        <pc:chgData name="Shannon Russell" userId="b79c3f3f-9689-402d-879c-211f698a2038" providerId="ADAL" clId="{6891BB08-3632-44CB-A55B-1B725BA0A387}" dt="2023-12-06T20:14:44.303" v="94" actId="255"/>
        <pc:sldMkLst>
          <pc:docMk/>
          <pc:sldMk cId="1069339580" sldId="1005"/>
        </pc:sldMkLst>
        <pc:spChg chg="mod">
          <ac:chgData name="Shannon Russell" userId="b79c3f3f-9689-402d-879c-211f698a2038" providerId="ADAL" clId="{6891BB08-3632-44CB-A55B-1B725BA0A387}" dt="2023-12-06T20:14:34.479" v="93" actId="255"/>
          <ac:spMkLst>
            <pc:docMk/>
            <pc:sldMk cId="1069339580" sldId="1005"/>
            <ac:spMk id="2" creationId="{9FD3A897-99D1-6807-51D2-78F499159E8C}"/>
          </ac:spMkLst>
        </pc:spChg>
        <pc:spChg chg="mod ord">
          <ac:chgData name="Shannon Russell" userId="b79c3f3f-9689-402d-879c-211f698a2038" providerId="ADAL" clId="{6891BB08-3632-44CB-A55B-1B725BA0A387}" dt="2023-12-06T20:14:44.303" v="94" actId="255"/>
          <ac:spMkLst>
            <pc:docMk/>
            <pc:sldMk cId="1069339580" sldId="1005"/>
            <ac:spMk id="3" creationId="{4DAA97D5-28C8-DAF0-8C3C-DFB615CF1BDF}"/>
          </ac:spMkLst>
        </pc:spChg>
        <pc:spChg chg="del">
          <ac:chgData name="Shannon Russell" userId="b79c3f3f-9689-402d-879c-211f698a2038" providerId="ADAL" clId="{6891BB08-3632-44CB-A55B-1B725BA0A387}" dt="2023-12-06T20:13:58.497" v="89" actId="26606"/>
          <ac:spMkLst>
            <pc:docMk/>
            <pc:sldMk cId="1069339580" sldId="1005"/>
            <ac:spMk id="8" creationId="{1A59258C-AAC2-41CD-973C-7439B122A3FF}"/>
          </ac:spMkLst>
        </pc:spChg>
        <pc:spChg chg="del">
          <ac:chgData name="Shannon Russell" userId="b79c3f3f-9689-402d-879c-211f698a2038" providerId="ADAL" clId="{6891BB08-3632-44CB-A55B-1B725BA0A387}" dt="2023-12-06T20:13:58.497" v="89" actId="26606"/>
          <ac:spMkLst>
            <pc:docMk/>
            <pc:sldMk cId="1069339580" sldId="1005"/>
            <ac:spMk id="10" creationId="{54516B72-0116-42B2-82A2-B11218A36636}"/>
          </ac:spMkLst>
        </pc:spChg>
        <pc:spChg chg="del">
          <ac:chgData name="Shannon Russell" userId="b79c3f3f-9689-402d-879c-211f698a2038" providerId="ADAL" clId="{6891BB08-3632-44CB-A55B-1B725BA0A387}" dt="2023-12-06T20:13:58.497" v="89" actId="26606"/>
          <ac:spMkLst>
            <pc:docMk/>
            <pc:sldMk cId="1069339580" sldId="1005"/>
            <ac:spMk id="12" creationId="{7CDB507F-21B7-4C27-B0FC-D9C465C6DB44}"/>
          </ac:spMkLst>
        </pc:spChg>
        <pc:spChg chg="del">
          <ac:chgData name="Shannon Russell" userId="b79c3f3f-9689-402d-879c-211f698a2038" providerId="ADAL" clId="{6891BB08-3632-44CB-A55B-1B725BA0A387}" dt="2023-12-06T20:13:58.497" v="89" actId="26606"/>
          <ac:spMkLst>
            <pc:docMk/>
            <pc:sldMk cId="1069339580" sldId="1005"/>
            <ac:spMk id="14" creationId="{7AB1AE17-B7A3-4363-95CD-25441E2FF1F3}"/>
          </ac:spMkLst>
        </pc:spChg>
        <pc:spChg chg="add">
          <ac:chgData name="Shannon Russell" userId="b79c3f3f-9689-402d-879c-211f698a2038" providerId="ADAL" clId="{6891BB08-3632-44CB-A55B-1B725BA0A387}" dt="2023-12-06T20:13:58.497" v="89" actId="26606"/>
          <ac:spMkLst>
            <pc:docMk/>
            <pc:sldMk cId="1069339580" sldId="1005"/>
            <ac:spMk id="19" creationId="{9E661D03-4DD4-45E7-A047-ED722E826D59}"/>
          </ac:spMkLst>
        </pc:spChg>
        <pc:picChg chg="mod">
          <ac:chgData name="Shannon Russell" userId="b79c3f3f-9689-402d-879c-211f698a2038" providerId="ADAL" clId="{6891BB08-3632-44CB-A55B-1B725BA0A387}" dt="2023-12-06T20:13:58.497" v="89" actId="26606"/>
          <ac:picMkLst>
            <pc:docMk/>
            <pc:sldMk cId="1069339580" sldId="1005"/>
            <ac:picMk id="4" creationId="{E549FAB9-3284-DDD0-4C90-582BA2603471}"/>
          </ac:picMkLst>
        </pc:picChg>
      </pc:sldChg>
      <pc:sldChg chg="modSp mod">
        <pc:chgData name="Shannon Russell" userId="b79c3f3f-9689-402d-879c-211f698a2038" providerId="ADAL" clId="{6891BB08-3632-44CB-A55B-1B725BA0A387}" dt="2023-12-06T20:58:27.944" v="227" actId="313"/>
        <pc:sldMkLst>
          <pc:docMk/>
          <pc:sldMk cId="2422755895" sldId="1006"/>
        </pc:sldMkLst>
        <pc:spChg chg="mod">
          <ac:chgData name="Shannon Russell" userId="b79c3f3f-9689-402d-879c-211f698a2038" providerId="ADAL" clId="{6891BB08-3632-44CB-A55B-1B725BA0A387}" dt="2023-12-06T20:58:27.944" v="227" actId="313"/>
          <ac:spMkLst>
            <pc:docMk/>
            <pc:sldMk cId="2422755895" sldId="1006"/>
            <ac:spMk id="2" creationId="{7F0FB6A7-A877-7D28-95F7-6194E56AA84F}"/>
          </ac:spMkLst>
        </pc:spChg>
      </pc:sldChg>
      <pc:sldChg chg="addSp delSp modSp mod setBg setClrOvrMap delCm">
        <pc:chgData name="Shannon Russell" userId="b79c3f3f-9689-402d-879c-211f698a2038" providerId="ADAL" clId="{6891BB08-3632-44CB-A55B-1B725BA0A387}" dt="2023-12-06T20:28:31.138" v="220" actId="26606"/>
        <pc:sldMkLst>
          <pc:docMk/>
          <pc:sldMk cId="1217677123" sldId="1013"/>
        </pc:sldMkLst>
        <pc:spChg chg="mod">
          <ac:chgData name="Shannon Russell" userId="b79c3f3f-9689-402d-879c-211f698a2038" providerId="ADAL" clId="{6891BB08-3632-44CB-A55B-1B725BA0A387}" dt="2023-12-06T20:28:31.138" v="220" actId="26606"/>
          <ac:spMkLst>
            <pc:docMk/>
            <pc:sldMk cId="1217677123" sldId="1013"/>
            <ac:spMk id="2" creationId="{770EF85D-300F-164D-D2F0-F9FF5F33C9D9}"/>
          </ac:spMkLst>
        </pc:spChg>
        <pc:spChg chg="mod">
          <ac:chgData name="Shannon Russell" userId="b79c3f3f-9689-402d-879c-211f698a2038" providerId="ADAL" clId="{6891BB08-3632-44CB-A55B-1B725BA0A387}" dt="2023-12-06T20:28:31.138" v="220" actId="26606"/>
          <ac:spMkLst>
            <pc:docMk/>
            <pc:sldMk cId="1217677123" sldId="1013"/>
            <ac:spMk id="3" creationId="{179E8712-F424-BC91-0B1D-DFD9E667B3D9}"/>
          </ac:spMkLst>
        </pc:spChg>
        <pc:spChg chg="add del">
          <ac:chgData name="Shannon Russell" userId="b79c3f3f-9689-402d-879c-211f698a2038" providerId="ADAL" clId="{6891BB08-3632-44CB-A55B-1B725BA0A387}" dt="2023-12-06T20:04:30.690" v="8" actId="26606"/>
          <ac:spMkLst>
            <pc:docMk/>
            <pc:sldMk cId="1217677123" sldId="1013"/>
            <ac:spMk id="10" creationId="{B8B14624-27E7-4F38-94C9-BA3BBD90EA8A}"/>
          </ac:spMkLst>
        </pc:spChg>
        <pc:spChg chg="add del">
          <ac:chgData name="Shannon Russell" userId="b79c3f3f-9689-402d-879c-211f698a2038" providerId="ADAL" clId="{6891BB08-3632-44CB-A55B-1B725BA0A387}" dt="2023-12-06T20:28:31.138" v="220" actId="26606"/>
          <ac:spMkLst>
            <pc:docMk/>
            <pc:sldMk cId="1217677123" sldId="1013"/>
            <ac:spMk id="17" creationId="{014310F2-3261-4221-8BE1-03BD4833D52E}"/>
          </ac:spMkLst>
        </pc:spChg>
        <pc:spChg chg="add">
          <ac:chgData name="Shannon Russell" userId="b79c3f3f-9689-402d-879c-211f698a2038" providerId="ADAL" clId="{6891BB08-3632-44CB-A55B-1B725BA0A387}" dt="2023-12-06T20:28:31.138" v="220" actId="26606"/>
          <ac:spMkLst>
            <pc:docMk/>
            <pc:sldMk cId="1217677123" sldId="1013"/>
            <ac:spMk id="26" creationId="{014310F2-3261-4221-8BE1-03BD4833D52E}"/>
          </ac:spMkLst>
        </pc:spChg>
        <pc:grpChg chg="add del">
          <ac:chgData name="Shannon Russell" userId="b79c3f3f-9689-402d-879c-211f698a2038" providerId="ADAL" clId="{6891BB08-3632-44CB-A55B-1B725BA0A387}" dt="2023-12-06T20:04:30.690" v="8" actId="26606"/>
          <ac:grpSpMkLst>
            <pc:docMk/>
            <pc:sldMk cId="1217677123" sldId="1013"/>
            <ac:grpSpMk id="12" creationId="{6DEDE394-430E-4066-83D0-E23B29381F3C}"/>
          </ac:grpSpMkLst>
        </pc:grpChg>
        <pc:grpChg chg="add del">
          <ac:chgData name="Shannon Russell" userId="b79c3f3f-9689-402d-879c-211f698a2038" providerId="ADAL" clId="{6891BB08-3632-44CB-A55B-1B725BA0A387}" dt="2023-12-06T20:28:31.138" v="220" actId="26606"/>
          <ac:grpSpMkLst>
            <pc:docMk/>
            <pc:sldMk cId="1217677123" sldId="1013"/>
            <ac:grpSpMk id="18" creationId="{8A11065F-8617-40E7-AC2B-F98E48C99FA0}"/>
          </ac:grpSpMkLst>
        </pc:grpChg>
        <pc:grpChg chg="add">
          <ac:chgData name="Shannon Russell" userId="b79c3f3f-9689-402d-879c-211f698a2038" providerId="ADAL" clId="{6891BB08-3632-44CB-A55B-1B725BA0A387}" dt="2023-12-06T20:28:31.138" v="220" actId="26606"/>
          <ac:grpSpMkLst>
            <pc:docMk/>
            <pc:sldMk cId="1217677123" sldId="1013"/>
            <ac:grpSpMk id="28" creationId="{8A11065F-8617-40E7-AC2B-F98E48C99FA0}"/>
          </ac:grpSpMkLst>
        </pc:grpChg>
        <pc:picChg chg="add del mod ord">
          <ac:chgData name="Shannon Russell" userId="b79c3f3f-9689-402d-879c-211f698a2038" providerId="ADAL" clId="{6891BB08-3632-44CB-A55B-1B725BA0A387}" dt="2023-12-06T20:28:01.861" v="218" actId="478"/>
          <ac:picMkLst>
            <pc:docMk/>
            <pc:sldMk cId="1217677123" sldId="1013"/>
            <ac:picMk id="5" creationId="{8B2086FF-FA1B-AA4D-B813-B8EB62C5EACE}"/>
          </ac:picMkLst>
        </pc:picChg>
        <pc:picChg chg="add mod ord">
          <ac:chgData name="Shannon Russell" userId="b79c3f3f-9689-402d-879c-211f698a2038" providerId="ADAL" clId="{6891BB08-3632-44CB-A55B-1B725BA0A387}" dt="2023-12-06T20:28:31.138" v="220" actId="26606"/>
          <ac:picMkLst>
            <pc:docMk/>
            <pc:sldMk cId="1217677123" sldId="1013"/>
            <ac:picMk id="7" creationId="{EE85D9CE-F65B-9A56-E1DC-A22E2302EC27}"/>
          </ac:picMkLst>
        </pc:picChg>
        <pc:extLst>
          <p:ext xmlns:p="http://schemas.openxmlformats.org/presentationml/2006/main" uri="{D6D511B9-2390-475A-947B-AFAB55BFBCF1}">
            <pc226:cmChg xmlns:pc226="http://schemas.microsoft.com/office/powerpoint/2022/06/main/command" chg="del">
              <pc226:chgData name="Shannon Russell" userId="b79c3f3f-9689-402d-879c-211f698a2038" providerId="ADAL" clId="{6891BB08-3632-44CB-A55B-1B725BA0A387}" dt="2023-12-06T20:03:08.952" v="0"/>
              <pc2:cmMkLst xmlns:pc2="http://schemas.microsoft.com/office/powerpoint/2019/9/main/command">
                <pc:docMk/>
                <pc:sldMk cId="1217677123" sldId="1013"/>
                <pc2:cmMk id="{E7B1345F-2D9F-4B0E-87B3-34DA7DCB09CB}"/>
              </pc2:cmMkLst>
            </pc226:cmChg>
          </p:ext>
        </pc:extLst>
      </pc:sldChg>
      <pc:sldChg chg="modSp mod">
        <pc:chgData name="Shannon Russell" userId="b79c3f3f-9689-402d-879c-211f698a2038" providerId="ADAL" clId="{6891BB08-3632-44CB-A55B-1B725BA0A387}" dt="2023-12-06T20:12:48.293" v="75" actId="27636"/>
        <pc:sldMkLst>
          <pc:docMk/>
          <pc:sldMk cId="193598071" sldId="1016"/>
        </pc:sldMkLst>
        <pc:spChg chg="mod">
          <ac:chgData name="Shannon Russell" userId="b79c3f3f-9689-402d-879c-211f698a2038" providerId="ADAL" clId="{6891BB08-3632-44CB-A55B-1B725BA0A387}" dt="2023-12-06T20:12:48.293" v="75" actId="27636"/>
          <ac:spMkLst>
            <pc:docMk/>
            <pc:sldMk cId="193598071" sldId="1016"/>
            <ac:spMk id="4" creationId="{50AE28A5-3E0D-26B3-6E7D-138DF7410474}"/>
          </ac:spMkLst>
        </pc:spChg>
        <pc:picChg chg="mod">
          <ac:chgData name="Shannon Russell" userId="b79c3f3f-9689-402d-879c-211f698a2038" providerId="ADAL" clId="{6891BB08-3632-44CB-A55B-1B725BA0A387}" dt="2023-12-06T20:12:40.552" v="73" actId="29295"/>
          <ac:picMkLst>
            <pc:docMk/>
            <pc:sldMk cId="193598071" sldId="1016"/>
            <ac:picMk id="5" creationId="{EAEB5C9C-F92A-C09E-2F55-3D1F5A71A248}"/>
          </ac:picMkLst>
        </pc:picChg>
      </pc:sldChg>
      <pc:sldChg chg="addSp delSp modSp del mod">
        <pc:chgData name="Shannon Russell" userId="b79c3f3f-9689-402d-879c-211f698a2038" providerId="ADAL" clId="{6891BB08-3632-44CB-A55B-1B725BA0A387}" dt="2023-12-06T20:19:25.414" v="126" actId="2696"/>
        <pc:sldMkLst>
          <pc:docMk/>
          <pc:sldMk cId="3804607565" sldId="1018"/>
        </pc:sldMkLst>
        <pc:spChg chg="del">
          <ac:chgData name="Shannon Russell" userId="b79c3f3f-9689-402d-879c-211f698a2038" providerId="ADAL" clId="{6891BB08-3632-44CB-A55B-1B725BA0A387}" dt="2023-12-06T20:15:49.726" v="95" actId="478"/>
          <ac:spMkLst>
            <pc:docMk/>
            <pc:sldMk cId="3804607565" sldId="1018"/>
            <ac:spMk id="5" creationId="{B6ACCD1A-1256-0384-D3AC-9F07975216F7}"/>
          </ac:spMkLst>
        </pc:spChg>
        <pc:spChg chg="mod">
          <ac:chgData name="Shannon Russell" userId="b79c3f3f-9689-402d-879c-211f698a2038" providerId="ADAL" clId="{6891BB08-3632-44CB-A55B-1B725BA0A387}" dt="2023-12-06T20:15:52.709" v="96" actId="1076"/>
          <ac:spMkLst>
            <pc:docMk/>
            <pc:sldMk cId="3804607565" sldId="1018"/>
            <ac:spMk id="6" creationId="{27060A8F-B726-7FCC-BD31-6D283B76E6B5}"/>
          </ac:spMkLst>
        </pc:spChg>
        <pc:picChg chg="add del mod">
          <ac:chgData name="Shannon Russell" userId="b79c3f3f-9689-402d-879c-211f698a2038" providerId="ADAL" clId="{6891BB08-3632-44CB-A55B-1B725BA0A387}" dt="2023-12-06T20:17:57.871" v="107" actId="21"/>
          <ac:picMkLst>
            <pc:docMk/>
            <pc:sldMk cId="3804607565" sldId="1018"/>
            <ac:picMk id="9" creationId="{ABFFAF4F-8937-3622-5CB8-9E2CE7FE5369}"/>
          </ac:picMkLst>
        </pc:picChg>
      </pc:sldChg>
      <pc:sldChg chg="addSp modSp mod">
        <pc:chgData name="Shannon Russell" userId="b79c3f3f-9689-402d-879c-211f698a2038" providerId="ADAL" clId="{6891BB08-3632-44CB-A55B-1B725BA0A387}" dt="2023-12-06T20:08:47.785" v="47" actId="1076"/>
        <pc:sldMkLst>
          <pc:docMk/>
          <pc:sldMk cId="1036160863" sldId="1019"/>
        </pc:sldMkLst>
        <pc:spChg chg="mod">
          <ac:chgData name="Shannon Russell" userId="b79c3f3f-9689-402d-879c-211f698a2038" providerId="ADAL" clId="{6891BB08-3632-44CB-A55B-1B725BA0A387}" dt="2023-12-06T20:08:47.785" v="47" actId="1076"/>
          <ac:spMkLst>
            <pc:docMk/>
            <pc:sldMk cId="1036160863" sldId="1019"/>
            <ac:spMk id="3" creationId="{6F061EEF-CF19-703F-32A9-79AE86F9455A}"/>
          </ac:spMkLst>
        </pc:spChg>
        <pc:spChg chg="mod">
          <ac:chgData name="Shannon Russell" userId="b79c3f3f-9689-402d-879c-211f698a2038" providerId="ADAL" clId="{6891BB08-3632-44CB-A55B-1B725BA0A387}" dt="2023-12-06T20:08:21.896" v="41" actId="1076"/>
          <ac:spMkLst>
            <pc:docMk/>
            <pc:sldMk cId="1036160863" sldId="1019"/>
            <ac:spMk id="4" creationId="{E7EB90B1-9DA3-75DB-713B-896060674F5D}"/>
          </ac:spMkLst>
        </pc:spChg>
        <pc:spChg chg="add mod ord">
          <ac:chgData name="Shannon Russell" userId="b79c3f3f-9689-402d-879c-211f698a2038" providerId="ADAL" clId="{6891BB08-3632-44CB-A55B-1B725BA0A387}" dt="2023-12-06T20:08:02.732" v="36" actId="1076"/>
          <ac:spMkLst>
            <pc:docMk/>
            <pc:sldMk cId="1036160863" sldId="1019"/>
            <ac:spMk id="5" creationId="{25C3F0EA-ADD2-ADA3-E283-9A9221090EEE}"/>
          </ac:spMkLst>
        </pc:spChg>
      </pc:sldChg>
      <pc:sldChg chg="modSp mod">
        <pc:chgData name="Shannon Russell" userId="b79c3f3f-9689-402d-879c-211f698a2038" providerId="ADAL" clId="{6891BB08-3632-44CB-A55B-1B725BA0A387}" dt="2023-12-06T20:40:02.779" v="226" actId="27636"/>
        <pc:sldMkLst>
          <pc:docMk/>
          <pc:sldMk cId="2455642959" sldId="1020"/>
        </pc:sldMkLst>
        <pc:spChg chg="mod">
          <ac:chgData name="Shannon Russell" userId="b79c3f3f-9689-402d-879c-211f698a2038" providerId="ADAL" clId="{6891BB08-3632-44CB-A55B-1B725BA0A387}" dt="2023-12-06T20:40:02.779" v="226" actId="27636"/>
          <ac:spMkLst>
            <pc:docMk/>
            <pc:sldMk cId="2455642959" sldId="1020"/>
            <ac:spMk id="3" creationId="{F89E83D1-1A1A-54D3-7EDF-ECA30D33FFAC}"/>
          </ac:spMkLst>
        </pc:spChg>
      </pc:sldChg>
      <pc:sldChg chg="addSp delSp modSp mod modNotesTx">
        <pc:chgData name="Shannon Russell" userId="b79c3f3f-9689-402d-879c-211f698a2038" providerId="ADAL" clId="{6891BB08-3632-44CB-A55B-1B725BA0A387}" dt="2023-12-06T20:26:21.628" v="205" actId="21"/>
        <pc:sldMkLst>
          <pc:docMk/>
          <pc:sldMk cId="2088571093" sldId="1021"/>
        </pc:sldMkLst>
        <pc:spChg chg="add del mod">
          <ac:chgData name="Shannon Russell" userId="b79c3f3f-9689-402d-879c-211f698a2038" providerId="ADAL" clId="{6891BB08-3632-44CB-A55B-1B725BA0A387}" dt="2023-12-06T20:26:21.628" v="205" actId="21"/>
          <ac:spMkLst>
            <pc:docMk/>
            <pc:sldMk cId="2088571093" sldId="1021"/>
            <ac:spMk id="2" creationId="{A86A6611-D1CF-F224-5B2C-7548DDE44492}"/>
          </ac:spMkLst>
        </pc:spChg>
        <pc:spChg chg="mod">
          <ac:chgData name="Shannon Russell" userId="b79c3f3f-9689-402d-879c-211f698a2038" providerId="ADAL" clId="{6891BB08-3632-44CB-A55B-1B725BA0A387}" dt="2023-12-06T20:11:18.181" v="72" actId="2711"/>
          <ac:spMkLst>
            <pc:docMk/>
            <pc:sldMk cId="2088571093" sldId="1021"/>
            <ac:spMk id="3" creationId="{F9B2BF32-55E9-943C-5E8C-0420859E2422}"/>
          </ac:spMkLst>
        </pc:spChg>
      </pc:sldChg>
      <pc:sldChg chg="addSp delSp modSp add del mod">
        <pc:chgData name="Shannon Russell" userId="b79c3f3f-9689-402d-879c-211f698a2038" providerId="ADAL" clId="{6891BB08-3632-44CB-A55B-1B725BA0A387}" dt="2023-12-06T20:19:08.041" v="125" actId="2696"/>
        <pc:sldMkLst>
          <pc:docMk/>
          <pc:sldMk cId="1782021131" sldId="1022"/>
        </pc:sldMkLst>
        <pc:spChg chg="mod">
          <ac:chgData name="Shannon Russell" userId="b79c3f3f-9689-402d-879c-211f698a2038" providerId="ADAL" clId="{6891BB08-3632-44CB-A55B-1B725BA0A387}" dt="2023-12-06T20:18:58.560" v="123" actId="21"/>
          <ac:spMkLst>
            <pc:docMk/>
            <pc:sldMk cId="1782021131" sldId="1022"/>
            <ac:spMk id="2" creationId="{A86A6611-D1CF-F224-5B2C-7548DDE44492}"/>
          </ac:spMkLst>
        </pc:spChg>
        <pc:spChg chg="del">
          <ac:chgData name="Shannon Russell" userId="b79c3f3f-9689-402d-879c-211f698a2038" providerId="ADAL" clId="{6891BB08-3632-44CB-A55B-1B725BA0A387}" dt="2023-12-06T20:18:18.975" v="114" actId="21"/>
          <ac:spMkLst>
            <pc:docMk/>
            <pc:sldMk cId="1782021131" sldId="1022"/>
            <ac:spMk id="3" creationId="{F9B2BF32-55E9-943C-5E8C-0420859E2422}"/>
          </ac:spMkLst>
        </pc:spChg>
        <pc:spChg chg="add del mod">
          <ac:chgData name="Shannon Russell" userId="b79c3f3f-9689-402d-879c-211f698a2038" providerId="ADAL" clId="{6891BB08-3632-44CB-A55B-1B725BA0A387}" dt="2023-12-06T20:18:33.148" v="118" actId="478"/>
          <ac:spMkLst>
            <pc:docMk/>
            <pc:sldMk cId="1782021131" sldId="1022"/>
            <ac:spMk id="5" creationId="{85D4F0A9-972F-F2D5-46AD-2163C4CF2BF3}"/>
          </ac:spMkLst>
        </pc:spChg>
        <pc:spChg chg="del">
          <ac:chgData name="Shannon Russell" userId="b79c3f3f-9689-402d-879c-211f698a2038" providerId="ADAL" clId="{6891BB08-3632-44CB-A55B-1B725BA0A387}" dt="2023-12-06T20:18:35.936" v="119" actId="21"/>
          <ac:spMkLst>
            <pc:docMk/>
            <pc:sldMk cId="1782021131" sldId="1022"/>
            <ac:spMk id="6" creationId="{27060A8F-B726-7FCC-BD31-6D283B76E6B5}"/>
          </ac:spMkLst>
        </pc:spChg>
      </pc:sldChg>
      <pc:sldChg chg="addSp delSp modSp add mod ord setBg setClrOvrMap">
        <pc:chgData name="Shannon Russell" userId="b79c3f3f-9689-402d-879c-211f698a2038" providerId="ADAL" clId="{6891BB08-3632-44CB-A55B-1B725BA0A387}" dt="2023-12-13T16:48:17.617" v="244" actId="5793"/>
        <pc:sldMkLst>
          <pc:docMk/>
          <pc:sldMk cId="2203814308" sldId="1023"/>
        </pc:sldMkLst>
        <pc:spChg chg="mod ord">
          <ac:chgData name="Shannon Russell" userId="b79c3f3f-9689-402d-879c-211f698a2038" providerId="ADAL" clId="{6891BB08-3632-44CB-A55B-1B725BA0A387}" dt="2023-12-06T20:21:31.354" v="159" actId="26606"/>
          <ac:spMkLst>
            <pc:docMk/>
            <pc:sldMk cId="2203814308" sldId="1023"/>
            <ac:spMk id="2" creationId="{B8BE05B7-64C4-16E4-0149-FE3C9E719752}"/>
          </ac:spMkLst>
        </pc:spChg>
        <pc:spChg chg="del mod">
          <ac:chgData name="Shannon Russell" userId="b79c3f3f-9689-402d-879c-211f698a2038" providerId="ADAL" clId="{6891BB08-3632-44CB-A55B-1B725BA0A387}" dt="2023-12-06T20:18:08.503" v="112" actId="478"/>
          <ac:spMkLst>
            <pc:docMk/>
            <pc:sldMk cId="2203814308" sldId="1023"/>
            <ac:spMk id="3" creationId="{6F061EEF-CF19-703F-32A9-79AE86F9455A}"/>
          </ac:spMkLst>
        </pc:spChg>
        <pc:spChg chg="del">
          <ac:chgData name="Shannon Russell" userId="b79c3f3f-9689-402d-879c-211f698a2038" providerId="ADAL" clId="{6891BB08-3632-44CB-A55B-1B725BA0A387}" dt="2023-12-06T20:18:06.572" v="110" actId="478"/>
          <ac:spMkLst>
            <pc:docMk/>
            <pc:sldMk cId="2203814308" sldId="1023"/>
            <ac:spMk id="4" creationId="{E7EB90B1-9DA3-75DB-713B-896060674F5D}"/>
          </ac:spMkLst>
        </pc:spChg>
        <pc:spChg chg="del">
          <ac:chgData name="Shannon Russell" userId="b79c3f3f-9689-402d-879c-211f698a2038" providerId="ADAL" clId="{6891BB08-3632-44CB-A55B-1B725BA0A387}" dt="2023-12-06T20:17:52.788" v="106" actId="478"/>
          <ac:spMkLst>
            <pc:docMk/>
            <pc:sldMk cId="2203814308" sldId="1023"/>
            <ac:spMk id="5" creationId="{25C3F0EA-ADD2-ADA3-E283-9A9221090EEE}"/>
          </ac:spMkLst>
        </pc:spChg>
        <pc:spChg chg="add del mod">
          <ac:chgData name="Shannon Russell" userId="b79c3f3f-9689-402d-879c-211f698a2038" providerId="ADAL" clId="{6891BB08-3632-44CB-A55B-1B725BA0A387}" dt="2023-12-06T20:18:11.171" v="113" actId="478"/>
          <ac:spMkLst>
            <pc:docMk/>
            <pc:sldMk cId="2203814308" sldId="1023"/>
            <ac:spMk id="8" creationId="{94AC5A73-026A-573E-81A3-0593F5F9DAE8}"/>
          </ac:spMkLst>
        </pc:spChg>
        <pc:spChg chg="add mod">
          <ac:chgData name="Shannon Russell" userId="b79c3f3f-9689-402d-879c-211f698a2038" providerId="ADAL" clId="{6891BB08-3632-44CB-A55B-1B725BA0A387}" dt="2023-12-13T16:48:17.617" v="244" actId="5793"/>
          <ac:spMkLst>
            <pc:docMk/>
            <pc:sldMk cId="2203814308" sldId="1023"/>
            <ac:spMk id="9" creationId="{0AF11B43-8A30-684C-AB41-39B87254C30B}"/>
          </ac:spMkLst>
        </pc:spChg>
        <pc:spChg chg="add del mod">
          <ac:chgData name="Shannon Russell" userId="b79c3f3f-9689-402d-879c-211f698a2038" providerId="ADAL" clId="{6891BB08-3632-44CB-A55B-1B725BA0A387}" dt="2023-12-06T20:20:08.151" v="134"/>
          <ac:spMkLst>
            <pc:docMk/>
            <pc:sldMk cId="2203814308" sldId="1023"/>
            <ac:spMk id="10" creationId="{E06F2A64-5CA2-A3F1-73E6-A283C7791917}"/>
          </ac:spMkLst>
        </pc:spChg>
        <pc:spChg chg="add mod ord">
          <ac:chgData name="Shannon Russell" userId="b79c3f3f-9689-402d-879c-211f698a2038" providerId="ADAL" clId="{6891BB08-3632-44CB-A55B-1B725BA0A387}" dt="2023-12-07T15:25:17.548" v="243" actId="1076"/>
          <ac:spMkLst>
            <pc:docMk/>
            <pc:sldMk cId="2203814308" sldId="1023"/>
            <ac:spMk id="11" creationId="{3DDAD43D-7E86-4374-0453-313920946E35}"/>
          </ac:spMkLst>
        </pc:spChg>
        <pc:spChg chg="add del mod ord">
          <ac:chgData name="Shannon Russell" userId="b79c3f3f-9689-402d-879c-211f698a2038" providerId="ADAL" clId="{6891BB08-3632-44CB-A55B-1B725BA0A387}" dt="2023-12-06T20:26:28.653" v="206" actId="478"/>
          <ac:spMkLst>
            <pc:docMk/>
            <pc:sldMk cId="2203814308" sldId="1023"/>
            <ac:spMk id="12" creationId="{4A14CDB6-56BA-F69E-CA9E-35188F93D637}"/>
          </ac:spMkLst>
        </pc:spChg>
        <pc:spChg chg="add del">
          <ac:chgData name="Shannon Russell" userId="b79c3f3f-9689-402d-879c-211f698a2038" providerId="ADAL" clId="{6891BB08-3632-44CB-A55B-1B725BA0A387}" dt="2023-12-06T20:21:31.354" v="159" actId="26606"/>
          <ac:spMkLst>
            <pc:docMk/>
            <pc:sldMk cId="2203814308" sldId="1023"/>
            <ac:spMk id="14" creationId="{1A8AF9B1-7D64-4564-969F-CB2B27ED9EC7}"/>
          </ac:spMkLst>
        </pc:spChg>
        <pc:grpChg chg="add del">
          <ac:chgData name="Shannon Russell" userId="b79c3f3f-9689-402d-879c-211f698a2038" providerId="ADAL" clId="{6891BB08-3632-44CB-A55B-1B725BA0A387}" dt="2023-12-06T20:21:31.354" v="159" actId="26606"/>
          <ac:grpSpMkLst>
            <pc:docMk/>
            <pc:sldMk cId="2203814308" sldId="1023"/>
            <ac:grpSpMk id="16" creationId="{8D854759-2D3E-4B54-A780-D84D49E80FE3}"/>
          </ac:grpSpMkLst>
        </pc:grpChg>
        <pc:picChg chg="add mod ord">
          <ac:chgData name="Shannon Russell" userId="b79c3f3f-9689-402d-879c-211f698a2038" providerId="ADAL" clId="{6891BB08-3632-44CB-A55B-1B725BA0A387}" dt="2023-12-07T15:24:49.510" v="238" actId="1076"/>
          <ac:picMkLst>
            <pc:docMk/>
            <pc:sldMk cId="2203814308" sldId="1023"/>
            <ac:picMk id="6" creationId="{D49A1D24-1827-D677-5168-EE188B0DE1A4}"/>
          </ac:picMkLst>
        </pc:picChg>
        <pc:picChg chg="add mod ord">
          <ac:chgData name="Shannon Russell" userId="b79c3f3f-9689-402d-879c-211f698a2038" providerId="ADAL" clId="{6891BB08-3632-44CB-A55B-1B725BA0A387}" dt="2023-12-06T20:27:18.876" v="215" actId="1076"/>
          <ac:picMkLst>
            <pc:docMk/>
            <pc:sldMk cId="2203814308" sldId="1023"/>
            <ac:picMk id="15" creationId="{1DC4985E-59EF-8EA1-03D0-AABEB66E5CF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B6068-498A-4335-9AE9-98692DA6287D}" type="doc">
      <dgm:prSet loTypeId="urn:microsoft.com/office/officeart/2005/8/layout/vList3" loCatId="list" qsTypeId="urn:microsoft.com/office/officeart/2005/8/quickstyle/simple1" qsCatId="simple" csTypeId="urn:microsoft.com/office/officeart/2005/8/colors/accent1_2" csCatId="accent1" phldr="1"/>
      <dgm:spPr/>
    </dgm:pt>
    <dgm:pt modelId="{FDAAFBEC-04EE-4FB0-B92C-594D2FECD8D0}">
      <dgm:prSet phldrT="[Text]" custT="1"/>
      <dgm:spPr/>
      <dgm:t>
        <a:bodyPr/>
        <a:lstStyle/>
        <a:p>
          <a:r>
            <a:rPr lang="en-US" sz="1800" dirty="0"/>
            <a:t>Homes that are smoke-free and vape-free are safe and healthy</a:t>
          </a:r>
          <a:endParaRPr lang="en-CA" sz="1800" dirty="0"/>
        </a:p>
      </dgm:t>
    </dgm:pt>
    <dgm:pt modelId="{B13FC269-9CA3-470D-80B2-537ECBA9AC0F}" type="parTrans" cxnId="{B62FBBD8-235D-42AA-8BD4-0C8DBAE0F562}">
      <dgm:prSet/>
      <dgm:spPr/>
      <dgm:t>
        <a:bodyPr/>
        <a:lstStyle/>
        <a:p>
          <a:endParaRPr lang="en-CA"/>
        </a:p>
      </dgm:t>
    </dgm:pt>
    <dgm:pt modelId="{C35B793E-DFDA-4BB2-9E31-C8B1F402C2EB}" type="sibTrans" cxnId="{B62FBBD8-235D-42AA-8BD4-0C8DBAE0F562}">
      <dgm:prSet/>
      <dgm:spPr/>
      <dgm:t>
        <a:bodyPr/>
        <a:lstStyle/>
        <a:p>
          <a:endParaRPr lang="en-CA"/>
        </a:p>
      </dgm:t>
    </dgm:pt>
    <dgm:pt modelId="{3089B07A-F898-49FD-83D2-2F2277E4FF10}">
      <dgm:prSet phldrT="[Text]" custT="1"/>
      <dgm:spPr/>
      <dgm:t>
        <a:bodyPr/>
        <a:lstStyle/>
        <a:p>
          <a:r>
            <a:rPr lang="en-US" sz="1800" dirty="0"/>
            <a:t>A no-smoking/vaping policy does not mean a person who smokes or vapes can’t live there, they are legal and non-discriminatory</a:t>
          </a:r>
          <a:endParaRPr lang="en-CA" sz="1800" dirty="0"/>
        </a:p>
      </dgm:t>
    </dgm:pt>
    <dgm:pt modelId="{B9EA5441-ECF1-4C67-A6B0-4791C39C1FCA}" type="parTrans" cxnId="{542BFEDE-5952-47DE-AEBB-B061EA2A2052}">
      <dgm:prSet/>
      <dgm:spPr/>
      <dgm:t>
        <a:bodyPr/>
        <a:lstStyle/>
        <a:p>
          <a:endParaRPr lang="en-CA"/>
        </a:p>
      </dgm:t>
    </dgm:pt>
    <dgm:pt modelId="{36987A96-982D-4873-A1DC-B3DE869EB2E7}" type="sibTrans" cxnId="{542BFEDE-5952-47DE-AEBB-B061EA2A2052}">
      <dgm:prSet/>
      <dgm:spPr/>
      <dgm:t>
        <a:bodyPr/>
        <a:lstStyle/>
        <a:p>
          <a:endParaRPr lang="en-CA"/>
        </a:p>
      </dgm:t>
    </dgm:pt>
    <dgm:pt modelId="{6681EAE3-4333-4C34-8D44-5AE32A33F7D8}">
      <dgm:prSet custT="1"/>
      <dgm:spPr/>
      <dgm:t>
        <a:bodyPr/>
        <a:lstStyle/>
        <a:p>
          <a:r>
            <a:rPr lang="en-US" sz="1800" dirty="0"/>
            <a:t>There is no “right to smoke” enshrined in Canadian law</a:t>
          </a:r>
        </a:p>
      </dgm:t>
    </dgm:pt>
    <dgm:pt modelId="{A835D3FB-E2D5-4D6C-A13C-90657809189A}" type="parTrans" cxnId="{8C1C8CC8-83D8-4072-98B1-09E7AE4DF8ED}">
      <dgm:prSet/>
      <dgm:spPr/>
      <dgm:t>
        <a:bodyPr/>
        <a:lstStyle/>
        <a:p>
          <a:endParaRPr lang="en-CA"/>
        </a:p>
      </dgm:t>
    </dgm:pt>
    <dgm:pt modelId="{3CBCEB66-2EBA-44D3-88CF-DB794329A788}" type="sibTrans" cxnId="{8C1C8CC8-83D8-4072-98B1-09E7AE4DF8ED}">
      <dgm:prSet/>
      <dgm:spPr/>
      <dgm:t>
        <a:bodyPr/>
        <a:lstStyle/>
        <a:p>
          <a:endParaRPr lang="en-CA"/>
        </a:p>
      </dgm:t>
    </dgm:pt>
    <dgm:pt modelId="{BF61466C-2223-4E68-B61A-A022A065AA4A}" type="pres">
      <dgm:prSet presAssocID="{CC2B6068-498A-4335-9AE9-98692DA6287D}" presName="linearFlow" presStyleCnt="0">
        <dgm:presLayoutVars>
          <dgm:dir/>
          <dgm:resizeHandles val="exact"/>
        </dgm:presLayoutVars>
      </dgm:prSet>
      <dgm:spPr/>
    </dgm:pt>
    <dgm:pt modelId="{DC7D9DD8-7AD5-4071-9CCD-89497F9D9D71}" type="pres">
      <dgm:prSet presAssocID="{FDAAFBEC-04EE-4FB0-B92C-594D2FECD8D0}" presName="composite" presStyleCnt="0"/>
      <dgm:spPr/>
    </dgm:pt>
    <dgm:pt modelId="{879D058A-69A2-4DC9-9BB4-D595D2070BC7}" type="pres">
      <dgm:prSet presAssocID="{FDAAFBEC-04EE-4FB0-B92C-594D2FECD8D0}" presName="imgShp" presStyleLbl="fgImgPlace1" presStyleIdx="0" presStyleCnt="3" custLinFactNeighborY="2025"/>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lose up of small house wrapped in green ribbon"/>
        </a:ext>
      </dgm:extLst>
    </dgm:pt>
    <dgm:pt modelId="{36940E90-0926-4645-96B3-7471EB4D8A87}" type="pres">
      <dgm:prSet presAssocID="{FDAAFBEC-04EE-4FB0-B92C-594D2FECD8D0}" presName="txShp" presStyleLbl="node1" presStyleIdx="0" presStyleCnt="3">
        <dgm:presLayoutVars>
          <dgm:bulletEnabled val="1"/>
        </dgm:presLayoutVars>
      </dgm:prSet>
      <dgm:spPr/>
    </dgm:pt>
    <dgm:pt modelId="{06049DD0-6E05-4B63-B0EB-CF0F2B8C8819}" type="pres">
      <dgm:prSet presAssocID="{C35B793E-DFDA-4BB2-9E31-C8B1F402C2EB}" presName="spacing" presStyleCnt="0"/>
      <dgm:spPr/>
    </dgm:pt>
    <dgm:pt modelId="{5408BA9F-8244-47F0-BAE2-6AEE4F62306B}" type="pres">
      <dgm:prSet presAssocID="{3089B07A-F898-49FD-83D2-2F2277E4FF10}" presName="composite" presStyleCnt="0"/>
      <dgm:spPr/>
    </dgm:pt>
    <dgm:pt modelId="{303AE2ED-CE11-4009-9AD8-06062509BEF3}" type="pres">
      <dgm:prSet presAssocID="{3089B07A-F898-49FD-83D2-2F2277E4FF10}"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Blue 3d house and several white 3d houses"/>
        </a:ext>
      </dgm:extLst>
    </dgm:pt>
    <dgm:pt modelId="{8F45E4D9-B518-4483-8FAB-99C5A22E7C90}" type="pres">
      <dgm:prSet presAssocID="{3089B07A-F898-49FD-83D2-2F2277E4FF10}" presName="txShp" presStyleLbl="node1" presStyleIdx="1" presStyleCnt="3">
        <dgm:presLayoutVars>
          <dgm:bulletEnabled val="1"/>
        </dgm:presLayoutVars>
      </dgm:prSet>
      <dgm:spPr/>
    </dgm:pt>
    <dgm:pt modelId="{44CAAFB3-4794-4479-BC5E-63EDC8C557E0}" type="pres">
      <dgm:prSet presAssocID="{36987A96-982D-4873-A1DC-B3DE869EB2E7}" presName="spacing" presStyleCnt="0"/>
      <dgm:spPr/>
    </dgm:pt>
    <dgm:pt modelId="{D509121A-39B6-427E-918D-97415F23ED90}" type="pres">
      <dgm:prSet presAssocID="{6681EAE3-4333-4C34-8D44-5AE32A33F7D8}" presName="composite" presStyleCnt="0"/>
      <dgm:spPr/>
    </dgm:pt>
    <dgm:pt modelId="{8D68CFEF-9857-4722-B2A6-61DEF0BFB090}" type="pres">
      <dgm:prSet presAssocID="{6681EAE3-4333-4C34-8D44-5AE32A33F7D8}" presName="imgShp" presStyleLbl="fgImgPlace1" presStyleIdx="2" presStyleCnt="3"/>
      <dgm:spPr>
        <a:blipFill>
          <a:blip xmlns:r="http://schemas.openxmlformats.org/officeDocument/2006/relationships" r:embed="rId3"/>
          <a:stretch>
            <a:fillRect l="-25000" r="-25000"/>
          </a:stretch>
        </a:blipFill>
      </dgm:spPr>
    </dgm:pt>
    <dgm:pt modelId="{ED61C45D-C4B9-4D71-B8BC-9C66F8887A7E}" type="pres">
      <dgm:prSet presAssocID="{6681EAE3-4333-4C34-8D44-5AE32A33F7D8}" presName="txShp" presStyleLbl="node1" presStyleIdx="2" presStyleCnt="3">
        <dgm:presLayoutVars>
          <dgm:bulletEnabled val="1"/>
        </dgm:presLayoutVars>
      </dgm:prSet>
      <dgm:spPr/>
    </dgm:pt>
  </dgm:ptLst>
  <dgm:cxnLst>
    <dgm:cxn modelId="{14D15F2A-3626-471E-A2C1-465C257693B8}" type="presOf" srcId="{6681EAE3-4333-4C34-8D44-5AE32A33F7D8}" destId="{ED61C45D-C4B9-4D71-B8BC-9C66F8887A7E}" srcOrd="0" destOrd="0" presId="urn:microsoft.com/office/officeart/2005/8/layout/vList3"/>
    <dgm:cxn modelId="{3CE0B364-BBD7-4CAE-B487-13B02EBB6628}" type="presOf" srcId="{CC2B6068-498A-4335-9AE9-98692DA6287D}" destId="{BF61466C-2223-4E68-B61A-A022A065AA4A}" srcOrd="0" destOrd="0" presId="urn:microsoft.com/office/officeart/2005/8/layout/vList3"/>
    <dgm:cxn modelId="{C76AA16E-A4F9-4699-9563-026061875399}" type="presOf" srcId="{3089B07A-F898-49FD-83D2-2F2277E4FF10}" destId="{8F45E4D9-B518-4483-8FAB-99C5A22E7C90}" srcOrd="0" destOrd="0" presId="urn:microsoft.com/office/officeart/2005/8/layout/vList3"/>
    <dgm:cxn modelId="{8952D1C2-342E-4503-AB7E-1CFC252CE93B}" type="presOf" srcId="{FDAAFBEC-04EE-4FB0-B92C-594D2FECD8D0}" destId="{36940E90-0926-4645-96B3-7471EB4D8A87}" srcOrd="0" destOrd="0" presId="urn:microsoft.com/office/officeart/2005/8/layout/vList3"/>
    <dgm:cxn modelId="{8C1C8CC8-83D8-4072-98B1-09E7AE4DF8ED}" srcId="{CC2B6068-498A-4335-9AE9-98692DA6287D}" destId="{6681EAE3-4333-4C34-8D44-5AE32A33F7D8}" srcOrd="2" destOrd="0" parTransId="{A835D3FB-E2D5-4D6C-A13C-90657809189A}" sibTransId="{3CBCEB66-2EBA-44D3-88CF-DB794329A788}"/>
    <dgm:cxn modelId="{B62FBBD8-235D-42AA-8BD4-0C8DBAE0F562}" srcId="{CC2B6068-498A-4335-9AE9-98692DA6287D}" destId="{FDAAFBEC-04EE-4FB0-B92C-594D2FECD8D0}" srcOrd="0" destOrd="0" parTransId="{B13FC269-9CA3-470D-80B2-537ECBA9AC0F}" sibTransId="{C35B793E-DFDA-4BB2-9E31-C8B1F402C2EB}"/>
    <dgm:cxn modelId="{542BFEDE-5952-47DE-AEBB-B061EA2A2052}" srcId="{CC2B6068-498A-4335-9AE9-98692DA6287D}" destId="{3089B07A-F898-49FD-83D2-2F2277E4FF10}" srcOrd="1" destOrd="0" parTransId="{B9EA5441-ECF1-4C67-A6B0-4791C39C1FCA}" sibTransId="{36987A96-982D-4873-A1DC-B3DE869EB2E7}"/>
    <dgm:cxn modelId="{90BD3E18-BC55-49E6-9622-A8152F5C1EA1}" type="presParOf" srcId="{BF61466C-2223-4E68-B61A-A022A065AA4A}" destId="{DC7D9DD8-7AD5-4071-9CCD-89497F9D9D71}" srcOrd="0" destOrd="0" presId="urn:microsoft.com/office/officeart/2005/8/layout/vList3"/>
    <dgm:cxn modelId="{DABE250B-5A9A-4D3E-9625-DEE4A020FE54}" type="presParOf" srcId="{DC7D9DD8-7AD5-4071-9CCD-89497F9D9D71}" destId="{879D058A-69A2-4DC9-9BB4-D595D2070BC7}" srcOrd="0" destOrd="0" presId="urn:microsoft.com/office/officeart/2005/8/layout/vList3"/>
    <dgm:cxn modelId="{9A753FE6-CF1D-4313-B957-7E5786246EE6}" type="presParOf" srcId="{DC7D9DD8-7AD5-4071-9CCD-89497F9D9D71}" destId="{36940E90-0926-4645-96B3-7471EB4D8A87}" srcOrd="1" destOrd="0" presId="urn:microsoft.com/office/officeart/2005/8/layout/vList3"/>
    <dgm:cxn modelId="{41055E73-E170-42C7-B25C-53A10368C46B}" type="presParOf" srcId="{BF61466C-2223-4E68-B61A-A022A065AA4A}" destId="{06049DD0-6E05-4B63-B0EB-CF0F2B8C8819}" srcOrd="1" destOrd="0" presId="urn:microsoft.com/office/officeart/2005/8/layout/vList3"/>
    <dgm:cxn modelId="{5BE2CD07-38EF-4CFF-823E-6B3712C58D5E}" type="presParOf" srcId="{BF61466C-2223-4E68-B61A-A022A065AA4A}" destId="{5408BA9F-8244-47F0-BAE2-6AEE4F62306B}" srcOrd="2" destOrd="0" presId="urn:microsoft.com/office/officeart/2005/8/layout/vList3"/>
    <dgm:cxn modelId="{E2A5023F-2FB3-45E5-B580-70F9558AD9F5}" type="presParOf" srcId="{5408BA9F-8244-47F0-BAE2-6AEE4F62306B}" destId="{303AE2ED-CE11-4009-9AD8-06062509BEF3}" srcOrd="0" destOrd="0" presId="urn:microsoft.com/office/officeart/2005/8/layout/vList3"/>
    <dgm:cxn modelId="{AAF61CA9-1C36-480D-92E0-D2D834C29335}" type="presParOf" srcId="{5408BA9F-8244-47F0-BAE2-6AEE4F62306B}" destId="{8F45E4D9-B518-4483-8FAB-99C5A22E7C90}" srcOrd="1" destOrd="0" presId="urn:microsoft.com/office/officeart/2005/8/layout/vList3"/>
    <dgm:cxn modelId="{24EB68B0-4DBE-433F-BA2F-C1DAC33A71FF}" type="presParOf" srcId="{BF61466C-2223-4E68-B61A-A022A065AA4A}" destId="{44CAAFB3-4794-4479-BC5E-63EDC8C557E0}" srcOrd="3" destOrd="0" presId="urn:microsoft.com/office/officeart/2005/8/layout/vList3"/>
    <dgm:cxn modelId="{AF0FE765-D001-4E88-BD6D-5828DEC4A31B}" type="presParOf" srcId="{BF61466C-2223-4E68-B61A-A022A065AA4A}" destId="{D509121A-39B6-427E-918D-97415F23ED90}" srcOrd="4" destOrd="0" presId="urn:microsoft.com/office/officeart/2005/8/layout/vList3"/>
    <dgm:cxn modelId="{39C2E909-C88C-41EC-B3A9-FA87A9810B0B}" type="presParOf" srcId="{D509121A-39B6-427E-918D-97415F23ED90}" destId="{8D68CFEF-9857-4722-B2A6-61DEF0BFB090}" srcOrd="0" destOrd="0" presId="urn:microsoft.com/office/officeart/2005/8/layout/vList3"/>
    <dgm:cxn modelId="{E5B730E3-11F2-45AC-B763-0DC133202D48}" type="presParOf" srcId="{D509121A-39B6-427E-918D-97415F23ED90}" destId="{ED61C45D-C4B9-4D71-B8BC-9C66F8887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40E90-0926-4645-96B3-7471EB4D8A87}">
      <dsp:nvSpPr>
        <dsp:cNvPr id="0" name=""/>
        <dsp:cNvSpPr/>
      </dsp:nvSpPr>
      <dsp:spPr>
        <a:xfrm rot="10800000">
          <a:off x="1231475" y="3109"/>
          <a:ext cx="3591448" cy="1307448"/>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5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Homes that are smoke-free and vape-free are safe and healthy</a:t>
          </a:r>
          <a:endParaRPr lang="en-CA" sz="1800" kern="1200" dirty="0"/>
        </a:p>
      </dsp:txBody>
      <dsp:txXfrm rot="10800000">
        <a:off x="1558337" y="3109"/>
        <a:ext cx="3264586" cy="1307448"/>
      </dsp:txXfrm>
    </dsp:sp>
    <dsp:sp modelId="{879D058A-69A2-4DC9-9BB4-D595D2070BC7}">
      <dsp:nvSpPr>
        <dsp:cNvPr id="0" name=""/>
        <dsp:cNvSpPr/>
      </dsp:nvSpPr>
      <dsp:spPr>
        <a:xfrm>
          <a:off x="577750" y="29585"/>
          <a:ext cx="1307448" cy="1307448"/>
        </a:xfrm>
        <a:prstGeom prst="ellipse">
          <a:avLst/>
        </a:prstGeom>
        <a:blipFill>
          <a:blip xmlns:r="http://schemas.openxmlformats.org/officeDocument/2006/relationships" r:embed="rId1"/>
          <a:srcRect/>
          <a:stretch>
            <a:fillRect l="-25000" r="-2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45E4D9-B518-4483-8FAB-99C5A22E7C90}">
      <dsp:nvSpPr>
        <dsp:cNvPr id="0" name=""/>
        <dsp:cNvSpPr/>
      </dsp:nvSpPr>
      <dsp:spPr>
        <a:xfrm rot="10800000">
          <a:off x="1231475" y="1700841"/>
          <a:ext cx="3591448" cy="1307448"/>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5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no-smoking/vaping policy does not mean a person who smokes or vapes can’t live there, they are legal and non-discriminatory</a:t>
          </a:r>
          <a:endParaRPr lang="en-CA" sz="1800" kern="1200" dirty="0"/>
        </a:p>
      </dsp:txBody>
      <dsp:txXfrm rot="10800000">
        <a:off x="1558337" y="1700841"/>
        <a:ext cx="3264586" cy="1307448"/>
      </dsp:txXfrm>
    </dsp:sp>
    <dsp:sp modelId="{303AE2ED-CE11-4009-9AD8-06062509BEF3}">
      <dsp:nvSpPr>
        <dsp:cNvPr id="0" name=""/>
        <dsp:cNvSpPr/>
      </dsp:nvSpPr>
      <dsp:spPr>
        <a:xfrm>
          <a:off x="577750" y="1700841"/>
          <a:ext cx="1307448" cy="1307448"/>
        </a:xfrm>
        <a:prstGeom prst="ellipse">
          <a:avLst/>
        </a:prstGeom>
        <a:blipFill>
          <a:blip xmlns:r="http://schemas.openxmlformats.org/officeDocument/2006/relationships" r:embed="rId2"/>
          <a:srcRect/>
          <a:stretch>
            <a:fillRect l="-25000" r="-2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1C45D-C4B9-4D71-B8BC-9C66F8887A7E}">
      <dsp:nvSpPr>
        <dsp:cNvPr id="0" name=""/>
        <dsp:cNvSpPr/>
      </dsp:nvSpPr>
      <dsp:spPr>
        <a:xfrm rot="10800000">
          <a:off x="1231475" y="3398572"/>
          <a:ext cx="3591448" cy="1307448"/>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54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There is no “right to smoke” enshrined in Canadian law</a:t>
          </a:r>
        </a:p>
      </dsp:txBody>
      <dsp:txXfrm rot="10800000">
        <a:off x="1558337" y="3398572"/>
        <a:ext cx="3264586" cy="1307448"/>
      </dsp:txXfrm>
    </dsp:sp>
    <dsp:sp modelId="{8D68CFEF-9857-4722-B2A6-61DEF0BFB090}">
      <dsp:nvSpPr>
        <dsp:cNvPr id="0" name=""/>
        <dsp:cNvSpPr/>
      </dsp:nvSpPr>
      <dsp:spPr>
        <a:xfrm>
          <a:off x="577750" y="3398572"/>
          <a:ext cx="1307448" cy="1307448"/>
        </a:xfrm>
        <a:prstGeom prst="ellipse">
          <a:avLst/>
        </a:prstGeom>
        <a:blipFill>
          <a:blip xmlns:r="http://schemas.openxmlformats.org/officeDocument/2006/relationships" r:embed="rId3"/>
          <a:stretch>
            <a:fillRect l="-25000" r="-2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69698" cy="480226"/>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defTabSz="965594" eaLnBrk="1" hangingPunct="1">
              <a:defRPr sz="1300" smtClean="0">
                <a:latin typeface="Times New Roman" pitchFamily="18" charset="0"/>
              </a:defRPr>
            </a:lvl1pPr>
          </a:lstStyle>
          <a:p>
            <a:pPr>
              <a:defRPr/>
            </a:pPr>
            <a:endParaRPr lang="en-US"/>
          </a:p>
        </p:txBody>
      </p:sp>
      <p:sp>
        <p:nvSpPr>
          <p:cNvPr id="21507" name="Rectangle 3"/>
          <p:cNvSpPr>
            <a:spLocks noGrp="1" noChangeArrowheads="1"/>
          </p:cNvSpPr>
          <p:nvPr>
            <p:ph type="dt" sz="quarter" idx="1"/>
          </p:nvPr>
        </p:nvSpPr>
        <p:spPr bwMode="auto">
          <a:xfrm>
            <a:off x="4145504" y="0"/>
            <a:ext cx="3169697" cy="480226"/>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algn="r" defTabSz="965594" eaLnBrk="1" hangingPunct="1">
              <a:defRPr sz="1300" smtClean="0">
                <a:latin typeface="Times New Roman" pitchFamily="18" charset="0"/>
              </a:defRPr>
            </a:lvl1pPr>
          </a:lstStyle>
          <a:p>
            <a:pPr>
              <a:defRPr/>
            </a:pPr>
            <a:endParaRPr lang="en-US"/>
          </a:p>
        </p:txBody>
      </p:sp>
      <p:sp>
        <p:nvSpPr>
          <p:cNvPr id="21508" name="Rectangle 4"/>
          <p:cNvSpPr>
            <a:spLocks noGrp="1" noChangeArrowheads="1"/>
          </p:cNvSpPr>
          <p:nvPr>
            <p:ph type="ftr" sz="quarter" idx="2"/>
          </p:nvPr>
        </p:nvSpPr>
        <p:spPr bwMode="auto">
          <a:xfrm>
            <a:off x="0" y="9120975"/>
            <a:ext cx="3169698" cy="480225"/>
          </a:xfrm>
          <a:prstGeom prst="rect">
            <a:avLst/>
          </a:prstGeom>
          <a:noFill/>
          <a:ln w="9525">
            <a:noFill/>
            <a:miter lim="800000"/>
            <a:headEnd/>
            <a:tailEnd/>
          </a:ln>
        </p:spPr>
        <p:txBody>
          <a:bodyPr vert="horz" wrap="square" lIns="96653" tIns="48326" rIns="96653" bIns="48326" numCol="1" anchor="b" anchorCtr="0" compatLnSpc="1">
            <a:prstTxWarp prst="textNoShape">
              <a:avLst/>
            </a:prstTxWarp>
          </a:bodyPr>
          <a:lstStyle>
            <a:lvl1pPr defTabSz="965594" eaLnBrk="1" hangingPunct="1">
              <a:defRPr sz="1300" smtClean="0">
                <a:latin typeface="Times New Roman" pitchFamily="18" charset="0"/>
              </a:defRPr>
            </a:lvl1pPr>
          </a:lstStyle>
          <a:p>
            <a:pPr>
              <a:defRPr/>
            </a:pPr>
            <a:endParaRPr lang="en-US"/>
          </a:p>
        </p:txBody>
      </p:sp>
      <p:sp>
        <p:nvSpPr>
          <p:cNvPr id="21509" name="Rectangle 5"/>
          <p:cNvSpPr>
            <a:spLocks noGrp="1" noChangeArrowheads="1"/>
          </p:cNvSpPr>
          <p:nvPr>
            <p:ph type="sldNum" sz="quarter" idx="3"/>
          </p:nvPr>
        </p:nvSpPr>
        <p:spPr bwMode="auto">
          <a:xfrm>
            <a:off x="4145504" y="9120975"/>
            <a:ext cx="3169697" cy="480225"/>
          </a:xfrm>
          <a:prstGeom prst="rect">
            <a:avLst/>
          </a:prstGeom>
          <a:noFill/>
          <a:ln w="9525">
            <a:noFill/>
            <a:miter lim="800000"/>
            <a:headEnd/>
            <a:tailEnd/>
          </a:ln>
        </p:spPr>
        <p:txBody>
          <a:bodyPr vert="horz" wrap="square" lIns="96653" tIns="48326" rIns="96653" bIns="48326" numCol="1" anchor="b" anchorCtr="0" compatLnSpc="1">
            <a:prstTxWarp prst="textNoShape">
              <a:avLst/>
            </a:prstTxWarp>
          </a:bodyPr>
          <a:lstStyle>
            <a:lvl1pPr algn="r" defTabSz="965594" eaLnBrk="1" hangingPunct="1">
              <a:defRPr sz="1300" smtClean="0">
                <a:latin typeface="Times New Roman" pitchFamily="18" charset="0"/>
              </a:defRPr>
            </a:lvl1pPr>
          </a:lstStyle>
          <a:p>
            <a:pPr>
              <a:defRPr/>
            </a:pPr>
            <a:fld id="{D5C7243D-26C7-45E8-8459-51C949270AED}" type="slidenum">
              <a:rPr lang="en-US"/>
              <a:pPr>
                <a:defRPr/>
              </a:pPr>
              <a:t>‹#›</a:t>
            </a:fld>
            <a:endParaRPr lang="en-US"/>
          </a:p>
        </p:txBody>
      </p:sp>
    </p:spTree>
    <p:extLst>
      <p:ext uri="{BB962C8B-B14F-4D97-AF65-F5344CB8AC3E}">
        <p14:creationId xmlns:p14="http://schemas.microsoft.com/office/powerpoint/2010/main" val="60674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169698" cy="480226"/>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defTabSz="965594" eaLnBrk="1" hangingPunct="1">
              <a:defRPr sz="1300" smtClean="0">
                <a:latin typeface="Times New Roman" pitchFamily="18" charset="0"/>
              </a:defRPr>
            </a:lvl1pPr>
          </a:lstStyle>
          <a:p>
            <a:pPr>
              <a:defRPr/>
            </a:pPr>
            <a:endParaRPr lang="en-US"/>
          </a:p>
        </p:txBody>
      </p:sp>
      <p:sp>
        <p:nvSpPr>
          <p:cNvPr id="18435" name="Rectangle 3"/>
          <p:cNvSpPr>
            <a:spLocks noGrp="1" noChangeArrowheads="1"/>
          </p:cNvSpPr>
          <p:nvPr>
            <p:ph type="dt" idx="1"/>
          </p:nvPr>
        </p:nvSpPr>
        <p:spPr bwMode="auto">
          <a:xfrm>
            <a:off x="4145504" y="0"/>
            <a:ext cx="3169697" cy="480226"/>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algn="r" defTabSz="965594" eaLnBrk="1" hangingPunct="1">
              <a:defRPr sz="1300" smtClean="0">
                <a:latin typeface="Times New Roman" pitchFamily="18" charset="0"/>
              </a:defRPr>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487903" y="4559663"/>
            <a:ext cx="6259191" cy="4322025"/>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9120975"/>
            <a:ext cx="3169698" cy="480225"/>
          </a:xfrm>
          <a:prstGeom prst="rect">
            <a:avLst/>
          </a:prstGeom>
          <a:noFill/>
          <a:ln w="9525">
            <a:noFill/>
            <a:miter lim="800000"/>
            <a:headEnd/>
            <a:tailEnd/>
          </a:ln>
        </p:spPr>
        <p:txBody>
          <a:bodyPr vert="horz" wrap="square" lIns="96653" tIns="48326" rIns="96653" bIns="48326" numCol="1" anchor="b" anchorCtr="0" compatLnSpc="1">
            <a:prstTxWarp prst="textNoShape">
              <a:avLst/>
            </a:prstTxWarp>
          </a:bodyPr>
          <a:lstStyle>
            <a:lvl1pPr defTabSz="965594" eaLnBrk="1" hangingPunct="1">
              <a:defRPr sz="1300" smtClean="0">
                <a:latin typeface="Times New Roman" pitchFamily="18" charset="0"/>
              </a:defRPr>
            </a:lvl1pPr>
          </a:lstStyle>
          <a:p>
            <a:pPr>
              <a:defRPr/>
            </a:pPr>
            <a:endParaRPr lang="en-US"/>
          </a:p>
        </p:txBody>
      </p:sp>
      <p:sp>
        <p:nvSpPr>
          <p:cNvPr id="18439" name="Rectangle 7"/>
          <p:cNvSpPr>
            <a:spLocks noGrp="1" noChangeArrowheads="1"/>
          </p:cNvSpPr>
          <p:nvPr>
            <p:ph type="sldNum" sz="quarter" idx="5"/>
          </p:nvPr>
        </p:nvSpPr>
        <p:spPr bwMode="auto">
          <a:xfrm>
            <a:off x="4145504" y="9120975"/>
            <a:ext cx="3169697" cy="480225"/>
          </a:xfrm>
          <a:prstGeom prst="rect">
            <a:avLst/>
          </a:prstGeom>
          <a:noFill/>
          <a:ln w="9525">
            <a:noFill/>
            <a:miter lim="800000"/>
            <a:headEnd/>
            <a:tailEnd/>
          </a:ln>
        </p:spPr>
        <p:txBody>
          <a:bodyPr vert="horz" wrap="square" lIns="96653" tIns="48326" rIns="96653" bIns="48326" numCol="1" anchor="b" anchorCtr="0" compatLnSpc="1">
            <a:prstTxWarp prst="textNoShape">
              <a:avLst/>
            </a:prstTxWarp>
          </a:bodyPr>
          <a:lstStyle>
            <a:lvl1pPr algn="r" defTabSz="965594" eaLnBrk="1" hangingPunct="1">
              <a:defRPr sz="1300" smtClean="0">
                <a:latin typeface="Times New Roman" pitchFamily="18" charset="0"/>
              </a:defRPr>
            </a:lvl1pPr>
          </a:lstStyle>
          <a:p>
            <a:pPr>
              <a:defRPr/>
            </a:pPr>
            <a:fld id="{FCBDB503-5C92-4468-88E4-005B075208AB}" type="slidenum">
              <a:rPr lang="en-US"/>
              <a:pPr>
                <a:defRPr/>
              </a:pPr>
              <a:t>‹#›</a:t>
            </a:fld>
            <a:endParaRPr lang="en-US"/>
          </a:p>
        </p:txBody>
      </p:sp>
    </p:spTree>
    <p:extLst>
      <p:ext uri="{BB962C8B-B14F-4D97-AF65-F5344CB8AC3E}">
        <p14:creationId xmlns:p14="http://schemas.microsoft.com/office/powerpoint/2010/main" val="2271416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mokefreehousingon.ca/wp-content/uploads/2015/12/kandlord-guide-aug-2010.pdf" TargetMode="External"/><Relationship Id="rId7" Type="http://schemas.openxmlformats.org/officeDocument/2006/relationships/hyperlink" Target="https://www.canada.ca/en/health-canada/services/publications/healthy-living/make-your-home-smoke-free-multi-unit-residence.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landlordselfhelp.com/human-rights-no-smoking-policies-multi-unit-dwellings/" TargetMode="External"/><Relationship Id="rId5" Type="http://schemas.openxmlformats.org/officeDocument/2006/relationships/hyperlink" Target="https://housingrightscanada.com/resources/ontario-housing-law-basics-smoking/" TargetMode="External"/><Relationship Id="rId4" Type="http://schemas.openxmlformats.org/officeDocument/2006/relationships/hyperlink" Target="https://www.toronto.ca/community-people/health-wellness-care/health-programs-advice/live-tobacco-free/second-hand-smoke-and-the-law/smoke-free-apartments-condos-and-co-op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cer.gov/about-cancer/causes-prevention/risk/substances/secondhand-smok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o-smoke.org/thirdhand-smoke-fact-shee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loudfront.escholarship.org/dist/prd/content/qt9h79z82b/qt9h79z82b.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ibunalsontario.ca/ltb/"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ontario.ca/laws/statute/06r1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inkprotect.cudasvc.com/url?a=https%3a%2f%2fwww.canada.ca%2fen%2fhealth-canada%2fservices%2fdrugs-medication%2fcannabis%2flaws-regulations%2fregulations-support-cannabis-act%2fhealth-warning-messages.html&amp;c=E,1,FE6bLYoMjXfDirKtIr6Ya-Bc3EmJWY1MzRcZrDVJ6mpylRR0o0Qb5Sssgh8zVhpI-yOmuReMIJd5Zldw3nZDJKpxZTv7Dp72_7_1iGLyQyabNJs1Ww,,&amp;typo=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5CC1ADE-01A8-4769-BA92-23157BE0E6DF}" type="slidenum">
              <a:rPr lang="en-US"/>
              <a:pPr/>
              <a:t>1</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dirty="0">
                <a:latin typeface="Arial" charset="0"/>
              </a:rPr>
              <a:t>Rev. 4 December 2023</a:t>
            </a:r>
          </a:p>
          <a:p>
            <a:pPr eaLnBrk="1" hangingPunct="1"/>
            <a:endParaRPr lang="en-US" dirty="0">
              <a:latin typeface="Arial" charset="0"/>
            </a:endParaRPr>
          </a:p>
          <a:p>
            <a:pPr eaLnBrk="1" hangingPunct="1"/>
            <a:r>
              <a:rPr lang="en-US" dirty="0">
                <a:latin typeface="Arial" charset="0"/>
              </a:rPr>
              <a:t>The intended audience for this </a:t>
            </a:r>
            <a:r>
              <a:rPr lang="en-US" dirty="0" err="1">
                <a:latin typeface="Arial" charset="0"/>
              </a:rPr>
              <a:t>powerpoint</a:t>
            </a:r>
            <a:r>
              <a:rPr lang="en-US" dirty="0">
                <a:latin typeface="Arial" charset="0"/>
              </a:rPr>
              <a:t> presentation are landlords and PHUs;</a:t>
            </a:r>
          </a:p>
          <a:p>
            <a:pPr eaLnBrk="1" hangingPunct="1"/>
            <a:r>
              <a:rPr lang="en-US" dirty="0">
                <a:latin typeface="Arial" charset="0"/>
              </a:rPr>
              <a:t>Introduction as per your program’s background;</a:t>
            </a:r>
          </a:p>
          <a:p>
            <a:pPr eaLnBrk="1" hangingPunct="1"/>
            <a:r>
              <a:rPr lang="en-US" dirty="0">
                <a:latin typeface="Arial" charset="0"/>
              </a:rPr>
              <a:t>Promotion of Smoke-Free Housing Ontario website: smokefreehousingon.ca;</a:t>
            </a:r>
          </a:p>
          <a:p>
            <a:pPr eaLnBrk="1" hangingPunct="1"/>
            <a:endParaRPr lang="en-US" dirty="0">
              <a:latin typeface="Arial" charset="0"/>
            </a:endParaRPr>
          </a:p>
          <a:p>
            <a:pPr eaLnBrk="1" hangingPunct="1"/>
            <a:r>
              <a:rPr lang="en-US" dirty="0">
                <a:latin typeface="Arial" charset="0"/>
              </a:rPr>
              <a:t>Sign link: https://www.ontario.ca/page/no-smoking-no-vaping-signs-businesses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-Removing </a:t>
            </a:r>
            <a:r>
              <a:rPr lang="en-US" dirty="0" err="1"/>
              <a:t>odours</a:t>
            </a:r>
            <a:r>
              <a:rPr lang="en-US" dirty="0"/>
              <a:t>, damage caused by smoke, loss of rental income as people want to live in non-smoking units. Landlords report that it typically costs between 2-3 times as much money to turn over a smoking unit compared to a no-smoking unit. Source: </a:t>
            </a:r>
            <a:r>
              <a:rPr lang="en-US" i="1" dirty="0"/>
              <a:t>Smoke-free Policies Make Good Dollars and Sense: The Business Case for Smoke-free Multi-unit Housing</a:t>
            </a:r>
            <a:r>
              <a:rPr lang="en-US" dirty="0"/>
              <a:t>, Non-Smokers’ Rights Association, Smoking and Health Action Foundation, 2008: http://bit.ly/1vM2gdK </a:t>
            </a:r>
          </a:p>
          <a:p>
            <a:r>
              <a:rPr lang="en-US" dirty="0"/>
              <a:t>Exposure to people smoking and vaping  to normalize such behaviours</a:t>
            </a:r>
          </a:p>
          <a:p>
            <a:r>
              <a:rPr lang="en-US" dirty="0"/>
              <a:t>Lower risk of starting a fire and possible lower insurance rates. </a:t>
            </a:r>
          </a:p>
          <a:p>
            <a:r>
              <a:rPr lang="en-US" dirty="0"/>
              <a:t>According to the Ontario Office of the Fire Marshal, tobacco materials (cigarettes, cigars and pipes) remain the number 1 ignition source of fatal residential fires . </a:t>
            </a:r>
          </a:p>
          <a:p>
            <a:r>
              <a:rPr lang="en-US" dirty="0"/>
              <a:t>•	From 1998 to 2007, cigarettes were responsible for almost 600 fires per year, and over one quarter (29%) of all fire deaths.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10</a:t>
            </a:fld>
            <a:endParaRPr lang="en-US"/>
          </a:p>
        </p:txBody>
      </p:sp>
    </p:spTree>
    <p:extLst>
      <p:ext uri="{BB962C8B-B14F-4D97-AF65-F5344CB8AC3E}">
        <p14:creationId xmlns:p14="http://schemas.microsoft.com/office/powerpoint/2010/main" val="191078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11</a:t>
            </a:fld>
            <a:endParaRPr lang="en-US"/>
          </a:p>
        </p:txBody>
      </p:sp>
    </p:spTree>
    <p:extLst>
      <p:ext uri="{BB962C8B-B14F-4D97-AF65-F5344CB8AC3E}">
        <p14:creationId xmlns:p14="http://schemas.microsoft.com/office/powerpoint/2010/main" val="342887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https://smokefreehousingon.ca/taking-action/rentals/</a:t>
            </a:r>
          </a:p>
          <a:p>
            <a:r>
              <a:rPr lang="en-US" dirty="0"/>
              <a:t>https://smokefreehousingon.ca/taking-action/rentals/enforcing-a-no-smoking-policy/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13</a:t>
            </a:fld>
            <a:endParaRPr lang="en-US"/>
          </a:p>
        </p:txBody>
      </p:sp>
    </p:spTree>
    <p:extLst>
      <p:ext uri="{BB962C8B-B14F-4D97-AF65-F5344CB8AC3E}">
        <p14:creationId xmlns:p14="http://schemas.microsoft.com/office/powerpoint/2010/main" val="33966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 to share local, regional and other community resources in addition to below resources identified. May be subject to change from 2024 and onwards.</a:t>
            </a:r>
          </a:p>
          <a:p>
            <a:endParaRPr lang="en-US" dirty="0"/>
          </a:p>
          <a:p>
            <a:r>
              <a:rPr lang="en-US" dirty="0"/>
              <a:t>Smoke and vape free policies are legal and in demand</a:t>
            </a:r>
          </a:p>
          <a:p>
            <a:r>
              <a:rPr lang="en-US" dirty="0"/>
              <a:t>According to the SFOA, 2017, Cannabis use and vaping are illegal in all places where smoking tobacco is banned</a:t>
            </a:r>
          </a:p>
          <a:p>
            <a:endParaRPr lang="en-US" dirty="0"/>
          </a:p>
          <a:p>
            <a:r>
              <a:rPr lang="en-US" dirty="0"/>
              <a:t>Resources:</a:t>
            </a:r>
            <a:endParaRPr lang="en-US" dirty="0">
              <a:solidFill>
                <a:srgbClr val="000000"/>
              </a:solidFill>
            </a:endParaRPr>
          </a:p>
          <a:p>
            <a:r>
              <a:rPr lang="en-US" sz="1800" u="sng" dirty="0">
                <a:solidFill>
                  <a:srgbClr val="000000"/>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https://smokefreehousingon.ca/wp-content/uploads/2015/12/kandlord-guide-aug-2010.pdf</a:t>
            </a:r>
            <a:endParaRPr lang="en-US" sz="1800" u="sng" dirty="0">
              <a:solidFill>
                <a:srgbClr val="000000"/>
              </a:solidFill>
              <a:effectLst/>
              <a:latin typeface="Calibri" panose="020F0502020204030204" pitchFamily="34" charset="0"/>
              <a:ea typeface="Calibri" panose="020F0502020204030204" pitchFamily="34" charset="0"/>
            </a:endParaRPr>
          </a:p>
          <a:p>
            <a:endParaRPr lang="en-US" sz="1800" u="sng"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u="sng" dirty="0">
                <a:solidFill>
                  <a:srgbClr val="00000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https://www.toronto.ca/community-people/health-wellness-care/health-programs-advice/live-tobacco-free/second-hand-smoke-and-the-law/smoke-free-apartments-condos-and-co-ops/</a:t>
            </a:r>
            <a:endParaRPr lang="en-US" sz="1800" u="sng"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sng"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2400" dirty="0">
                <a:solidFill>
                  <a:srgbClr val="000000"/>
                </a:solidFill>
                <a:effectLst/>
                <a:hlinkClick r:id="rId5" tooltip="https://housingrightscanada.com/resources/ontario-housing-law-basics-smoking/">
                  <a:extLst>
                    <a:ext uri="{A12FA001-AC4F-418D-AE19-62706E023703}">
                      <ahyp:hlinkClr xmlns:ahyp="http://schemas.microsoft.com/office/drawing/2018/hyperlinkcolor" val="tx"/>
                    </a:ext>
                  </a:extLst>
                </a:hlinkClick>
              </a:rPr>
              <a:t>https://housingrightscanada.com/resources/ontario-housing-law-basics-smoking/</a:t>
            </a:r>
            <a:endParaRPr lang="en-US" sz="1800" u="sng"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sng" dirty="0">
              <a:solidFill>
                <a:srgbClr val="000000"/>
              </a:solidFill>
              <a:effectLst/>
              <a:latin typeface="Calibri" panose="020F0502020204030204" pitchFamily="34" charset="0"/>
              <a:ea typeface="Calibri" panose="020F0502020204030204" pitchFamily="34" charset="0"/>
            </a:endParaRPr>
          </a:p>
          <a:p>
            <a:r>
              <a:rPr lang="en-CA" dirty="0">
                <a:solidFill>
                  <a:srgbClr val="000000"/>
                </a:solidFill>
                <a:effectLst/>
                <a:hlinkClick r:id="rId6" tooltip="https://landlordselfhelp.com/human-rights-no-smoking-policies-multi-unit-dwellings/">
                  <a:extLst>
                    <a:ext uri="{A12FA001-AC4F-418D-AE19-62706E023703}">
                      <ahyp:hlinkClr xmlns:ahyp="http://schemas.microsoft.com/office/drawing/2018/hyperlinkcolor" val="tx"/>
                    </a:ext>
                  </a:extLst>
                </a:hlinkClick>
              </a:rPr>
              <a:t>https://landlordselfhelp.com/human-rights-no-smoking-policies-multi-unit-dwellings/</a:t>
            </a:r>
            <a:endParaRPr lang="en-CA" dirty="0">
              <a:solidFill>
                <a:srgbClr val="000000"/>
              </a:solidFill>
              <a:effectLst/>
            </a:endParaRPr>
          </a:p>
          <a:p>
            <a:endParaRPr lang="en-CA" dirty="0">
              <a:solidFill>
                <a:srgbClr val="000000"/>
              </a:solidFill>
              <a:effectLst/>
            </a:endParaRPr>
          </a:p>
          <a:p>
            <a:r>
              <a:rPr lang="en-CA" dirty="0">
                <a:solidFill>
                  <a:srgbClr val="000000"/>
                </a:solidFill>
                <a:effectLst/>
                <a:hlinkClick r:id="rId7" tooltip="https://www.canada.ca/en/health-canada/services/publications/healthy-living/make-your-home-smoke-free-multi-unit-residence.html">
                  <a:extLst>
                    <a:ext uri="{A12FA001-AC4F-418D-AE19-62706E023703}">
                      <ahyp:hlinkClr xmlns:ahyp="http://schemas.microsoft.com/office/drawing/2018/hyperlinkcolor" val="tx"/>
                    </a:ext>
                  </a:extLst>
                </a:hlinkClick>
              </a:rPr>
              <a:t>https://www.canada.ca/en/health-canada/services/publications/healthy-living/make-your-home-smoke-free-multi-unit-residence.html</a:t>
            </a:r>
            <a:endParaRPr lang="en-CA" dirty="0">
              <a:solidFill>
                <a:srgbClr val="000000"/>
              </a:solidFill>
              <a:effectLst/>
            </a:endParaRPr>
          </a:p>
          <a:p>
            <a:endParaRPr lang="en-CA" dirty="0">
              <a:solidFill>
                <a:srgbClr val="000000"/>
              </a:solidFill>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16</a:t>
            </a:fld>
            <a:endParaRPr lang="en-US"/>
          </a:p>
        </p:txBody>
      </p:sp>
    </p:spTree>
    <p:extLst>
      <p:ext uri="{BB962C8B-B14F-4D97-AF65-F5344CB8AC3E}">
        <p14:creationId xmlns:p14="http://schemas.microsoft.com/office/powerpoint/2010/main" val="1780235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initial supports developed (by the Non-Smokers’ Rights Association) to support education for rental, condo, co-op and non-profit housing owners, property managers and tenants was the Smoke-Free Housing Ontario website.  This website is up to date and has been tremendously helpful to me when I’m on the phone with tenants or landlords asking very specific information about Human Rights or what they can legally do. </a:t>
            </a:r>
          </a:p>
          <a:p>
            <a:endParaRPr lang="en-US" dirty="0"/>
          </a:p>
          <a:p>
            <a:r>
              <a:rPr lang="en-US" dirty="0"/>
              <a:t>Go through website – Steps to take for rental, condo, co-op, non-profit in terms of first steps like talking to </a:t>
            </a:r>
            <a:r>
              <a:rPr lang="en-US" dirty="0" err="1"/>
              <a:t>neighbour</a:t>
            </a:r>
            <a:r>
              <a:rPr lang="en-US" dirty="0"/>
              <a:t>, documentation of problem, to drafting and enforcing a policy. It also contains lots of tools such as tenant surveys, sample policies, communications, signs, etc. There is a section for public health staff with a quick reference guide to handling smoke free housing inquiries, etc. And then a common questions section.</a:t>
            </a:r>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17</a:t>
            </a:fld>
            <a:endParaRPr lang="en-US"/>
          </a:p>
        </p:txBody>
      </p:sp>
    </p:spTree>
    <p:extLst>
      <p:ext uri="{BB962C8B-B14F-4D97-AF65-F5344CB8AC3E}">
        <p14:creationId xmlns:p14="http://schemas.microsoft.com/office/powerpoint/2010/main" val="131079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linking to: https://www.toronto.ca/community-people/health-wellness-care/health-programs-advice/live-tobacco-free/second-hand-smoke-and-the-law/smoke-free-apartments-condos-and-co-ops/ </a:t>
            </a:r>
            <a:endParaRPr lang="en-CA"/>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18</a:t>
            </a:fld>
            <a:endParaRPr lang="en-US"/>
          </a:p>
        </p:txBody>
      </p:sp>
    </p:spTree>
    <p:extLst>
      <p:ext uri="{BB962C8B-B14F-4D97-AF65-F5344CB8AC3E}">
        <p14:creationId xmlns:p14="http://schemas.microsoft.com/office/powerpoint/2010/main" val="107233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as needed depending on PHU-specific resources and recommendations.</a:t>
            </a:r>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19</a:t>
            </a:fld>
            <a:endParaRPr lang="en-US"/>
          </a:p>
        </p:txBody>
      </p:sp>
    </p:spTree>
    <p:extLst>
      <p:ext uri="{BB962C8B-B14F-4D97-AF65-F5344CB8AC3E}">
        <p14:creationId xmlns:p14="http://schemas.microsoft.com/office/powerpoint/2010/main" val="102926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6BE6FF"/>
              </a:buClr>
            </a:pPr>
            <a:r>
              <a:rPr lang="en-US" sz="1400" dirty="0"/>
              <a:t>There is no risk-free exposure to second-hand smoke (SHS): it contains more than 7,000 chemicals, at least 69 of these cause cancer.</a:t>
            </a:r>
          </a:p>
          <a:p>
            <a:endParaRPr lang="en-US" dirty="0"/>
          </a:p>
          <a:p>
            <a:r>
              <a:rPr lang="en-US" dirty="0"/>
              <a:t>Exposure to second-hand smoke affects the health of all residents, especially infants and children, the elderly, and those with pre-existing health conditions like asthma and chronic obstructive pulmonary disease. </a:t>
            </a:r>
          </a:p>
          <a:p>
            <a:endParaRPr lang="en-US" dirty="0"/>
          </a:p>
          <a:p>
            <a:r>
              <a:rPr lang="en-US" dirty="0"/>
              <a:t>In children and infants, second-hand smoke exposure is a cause of respiratory illnesses, low birth weight and sudden infant death syndrome .</a:t>
            </a:r>
          </a:p>
          <a:p>
            <a:r>
              <a:rPr lang="en-US" dirty="0"/>
              <a:t>Exposure in adults has been linked to cancer, respiratory problems, coronary heart disease and stroke  . </a:t>
            </a:r>
          </a:p>
          <a:p>
            <a:endParaRPr lang="en-US" dirty="0"/>
          </a:p>
          <a:p>
            <a:r>
              <a:rPr lang="en-US" dirty="0"/>
              <a:t>Smoke-free housing can help reduce exposure to toxic chemicals and prevent harmful health effects for all residents</a:t>
            </a:r>
          </a:p>
          <a:p>
            <a:endParaRPr lang="en-US" dirty="0"/>
          </a:p>
          <a:p>
            <a:r>
              <a:rPr lang="en-US" dirty="0"/>
              <a:t>Source: </a:t>
            </a:r>
          </a:p>
          <a:p>
            <a:r>
              <a:rPr lang="en-US" dirty="0"/>
              <a:t>National Cancer Institute: </a:t>
            </a:r>
            <a:r>
              <a:rPr lang="en-CA" dirty="0" err="1">
                <a:hlinkClick r:id="rId3"/>
              </a:rPr>
              <a:t>Secondhand</a:t>
            </a:r>
            <a:r>
              <a:rPr lang="en-CA" dirty="0">
                <a:hlinkClick r:id="rId3"/>
              </a:rPr>
              <a:t> Tobacco Smoke (Environmental Tobacco Smoke) - Cancer-Causing Substances - NCI</a:t>
            </a:r>
            <a:endParaRPr lang="en-US" dirty="0"/>
          </a:p>
          <a:p>
            <a:r>
              <a:rPr lang="en-US" dirty="0"/>
              <a:t>Health Canada - https://www.canada.ca/en/health-canada/services/smoking-tobacco/avoid-second-hand-smoke/second-hand-smoke/dangers-second-hand-smoke.html   </a:t>
            </a:r>
          </a:p>
          <a:p>
            <a:r>
              <a:rPr lang="en-US" dirty="0"/>
              <a:t>Tobacco Smoke Entering Homes in Multi-Unit Dwellings in Ontario, OTRU, 2014: http://bit.ly/1rEkQAH</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2</a:t>
            </a:fld>
            <a:endParaRPr lang="en-US"/>
          </a:p>
        </p:txBody>
      </p:sp>
    </p:spTree>
    <p:extLst>
      <p:ext uri="{BB962C8B-B14F-4D97-AF65-F5344CB8AC3E}">
        <p14:creationId xmlns:p14="http://schemas.microsoft.com/office/powerpoint/2010/main" val="393974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off-gasses/off-gassing: </a:t>
            </a:r>
            <a:r>
              <a:rPr lang="en-US" b="0" i="0" dirty="0">
                <a:solidFill>
                  <a:srgbClr val="4D5156"/>
                </a:solidFill>
                <a:effectLst/>
                <a:latin typeface="arial" panose="020B0604020202020204" pitchFamily="34" charset="0"/>
              </a:rPr>
              <a:t>Off-gassing is the release of a gas that was dissolved, trapped, frozen, or absorbed in some material.</a:t>
            </a:r>
          </a:p>
          <a:p>
            <a:pPr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None/>
            </a:pPr>
            <a:r>
              <a:rPr lang="en-US" b="0" i="0" dirty="0">
                <a:solidFill>
                  <a:srgbClr val="202124"/>
                </a:solidFill>
                <a:effectLst/>
                <a:latin typeface="Google Sans"/>
              </a:rPr>
              <a:t>https://no-smoke.org/smokefree-threats/thirdhand-smoke/ -- comprehensive resource for THS</a:t>
            </a:r>
          </a:p>
          <a:p>
            <a:pPr algn="l">
              <a:buFont typeface="Arial" panose="020B0604020202020204" pitchFamily="34" charset="0"/>
              <a:buNone/>
            </a:pPr>
            <a:endParaRPr lang="en-US" b="0" i="0" dirty="0">
              <a:solidFill>
                <a:srgbClr val="202124"/>
              </a:solidFill>
              <a:effectLst/>
              <a:latin typeface="Google Sans"/>
            </a:endParaRPr>
          </a:p>
          <a:p>
            <a:pPr algn="l"/>
            <a:r>
              <a:rPr lang="en-US" b="0" i="0" dirty="0">
                <a:solidFill>
                  <a:srgbClr val="747474"/>
                </a:solidFill>
                <a:effectLst/>
                <a:latin typeface="ANR-WorkSans"/>
              </a:rPr>
              <a:t>Thirdhand smoke (THS) is a term used to describe the residual contamination from tobacco smoke that lingers in rooms long after smoking stops and remains on our clothes after we leave a smoky place. It may seem merely like an offensive smell, but it is also indicative of the presence of tobacco toxins. Our fact sheet “</a:t>
            </a:r>
            <a:r>
              <a:rPr lang="en-US" b="0" i="0" u="none" strike="noStrike" dirty="0">
                <a:solidFill>
                  <a:srgbClr val="747474"/>
                </a:solidFill>
                <a:effectLst/>
                <a:latin typeface="ANR-WorkSans"/>
                <a:hlinkClick r:id="rId3"/>
              </a:rPr>
              <a:t>Thirdhand Smoke in Apartments and Condos</a:t>
            </a:r>
            <a:r>
              <a:rPr lang="en-US" b="0" i="0" dirty="0">
                <a:solidFill>
                  <a:srgbClr val="747474"/>
                </a:solidFill>
                <a:effectLst/>
                <a:latin typeface="ANR-WorkSans"/>
              </a:rPr>
              <a:t>” provides more detailed information on the problem.</a:t>
            </a:r>
          </a:p>
          <a:p>
            <a:pPr algn="l"/>
            <a:r>
              <a:rPr lang="en-US" b="0" i="0" dirty="0">
                <a:solidFill>
                  <a:srgbClr val="747474"/>
                </a:solidFill>
                <a:effectLst/>
                <a:latin typeface="ANR-WorkSans"/>
              </a:rPr>
              <a:t>Thirdhand smoke consists of the tobacco residue from cigarettes, cigars, and other tobacco products that is left behind after smoking and builds up on surfaces and furnishings. Tobacco smoke is composed of numerous types of gasses and particulate matter, including carcinogens and heavy metals, like arsenic, lead, and cyanide. Sticky, highly toxic particulates, like nicotine, can cling to walls and ceilings. Gases can be absorbed into dust in a room, carpets, draperies, and other fabrics or upholsteries. A 2002 study found that these toxic brews can then </a:t>
            </a:r>
            <a:r>
              <a:rPr lang="en-US" b="0" i="0" u="none" strike="noStrike" dirty="0">
                <a:solidFill>
                  <a:srgbClr val="747474"/>
                </a:solidFill>
                <a:effectLst/>
                <a:latin typeface="ANR-WorkSans"/>
                <a:hlinkClick r:id="rId4"/>
              </a:rPr>
              <a:t>re-emit back into the air and recombine to form harmful compounds</a:t>
            </a:r>
            <a:r>
              <a:rPr lang="en-US" b="0" i="0" dirty="0">
                <a:solidFill>
                  <a:srgbClr val="747474"/>
                </a:solidFill>
                <a:effectLst/>
                <a:latin typeface="ANR-WorkSans"/>
              </a:rPr>
              <a:t> that remain at high levels long after smoking has stopped occurring.</a:t>
            </a:r>
          </a:p>
          <a:p>
            <a:pPr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None/>
            </a:pPr>
            <a:endParaRPr lang="en-US" b="0" i="0" dirty="0">
              <a:solidFill>
                <a:srgbClr val="202124"/>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3</a:t>
            </a:fld>
            <a:endParaRPr lang="en-US"/>
          </a:p>
        </p:txBody>
      </p:sp>
    </p:spTree>
    <p:extLst>
      <p:ext uri="{BB962C8B-B14F-4D97-AF65-F5344CB8AC3E}">
        <p14:creationId xmlns:p14="http://schemas.microsoft.com/office/powerpoint/2010/main" val="120870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Unborn babies are particularly vulnerable to second-hand smoke. Second-hand smoke chemicals can reach them through their mother's placenta.</a:t>
            </a:r>
          </a:p>
          <a:p>
            <a:endParaRPr lang="en-US" dirty="0"/>
          </a:p>
          <a:p>
            <a:r>
              <a:rPr lang="en-US" dirty="0"/>
              <a:t>Second-hand smoke is especially dangerous for babies and children. </a:t>
            </a:r>
          </a:p>
          <a:p>
            <a:endParaRPr lang="en-US" dirty="0"/>
          </a:p>
          <a:p>
            <a:r>
              <a:rPr lang="en-US" dirty="0"/>
              <a:t>Their lungs are still developing and are not as strong as those of adults. Children also breathe more quickly than adults. This causes them to take in more chemicals from the air. </a:t>
            </a:r>
          </a:p>
          <a:p>
            <a:r>
              <a:rPr lang="en-US" dirty="0"/>
              <a:t>Their immune systems can also be damaged by second-hand smoke toxins. </a:t>
            </a:r>
          </a:p>
          <a:p>
            <a:endParaRPr lang="en-US" dirty="0"/>
          </a:p>
          <a:p>
            <a:r>
              <a:rPr lang="en-US" dirty="0"/>
              <a:t>Source: https://www.canada.ca/en/health-canada/services/smoking-tobacco/health-effects-smoking-second-hand-smoke/dangers-second-hand-smoke.html</a:t>
            </a:r>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4</a:t>
            </a:fld>
            <a:endParaRPr lang="en-US"/>
          </a:p>
        </p:txBody>
      </p:sp>
    </p:spTree>
    <p:extLst>
      <p:ext uri="{BB962C8B-B14F-4D97-AF65-F5344CB8AC3E}">
        <p14:creationId xmlns:p14="http://schemas.microsoft.com/office/powerpoint/2010/main" val="350577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healthy, non-smoking adults are at risk for health problems if they breathe in second-hand smoke. Second-hand smoke increases their risk of respiratory diseases and cancers. </a:t>
            </a:r>
          </a:p>
          <a:p>
            <a:r>
              <a:rPr lang="en-US" dirty="0"/>
              <a:t>Every year in Canada, second-hand smoke causes 800 deaths from lung cancer and heart disease in non-smokers. </a:t>
            </a:r>
          </a:p>
          <a:p>
            <a:endParaRPr lang="en-US" dirty="0"/>
          </a:p>
          <a:p>
            <a:r>
              <a:rPr lang="en-US" dirty="0"/>
              <a:t>Source: https://www.canada.ca/en/health-canada/services/smoking-tobacco/health-effects-smoking-second-hand-smoke/dangers-second-hand-smoke.html</a:t>
            </a:r>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5</a:t>
            </a:fld>
            <a:endParaRPr lang="en-US"/>
          </a:p>
        </p:txBody>
      </p:sp>
    </p:spTree>
    <p:extLst>
      <p:ext uri="{BB962C8B-B14F-4D97-AF65-F5344CB8AC3E}">
        <p14:creationId xmlns:p14="http://schemas.microsoft.com/office/powerpoint/2010/main" val="72774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See SFOA information below. In addition to the SFOA, 2017, the Province of Ontario has put in place standards, guideline and protocol for smoking, vaping and cannabis.</a:t>
            </a:r>
          </a:p>
          <a:p>
            <a:endParaRPr lang="en-CA" dirty="0"/>
          </a:p>
          <a:p>
            <a:r>
              <a:rPr lang="en-CA" dirty="0"/>
              <a:t>https://www.health.gov.on.ca/en/pro/programs/publichealth/oph_standards/</a:t>
            </a:r>
          </a:p>
          <a:p>
            <a:endParaRPr lang="en-CA" dirty="0"/>
          </a:p>
          <a:p>
            <a:r>
              <a:rPr lang="en-CA" dirty="0"/>
              <a:t>https://www.health.gov.on.ca/en/pro/programs/publichealth/oph_standards/docs/protocols_guidelines/Tobacco_Vapour_and_Smoke_Guideline_2021.pdf</a:t>
            </a:r>
          </a:p>
          <a:p>
            <a:r>
              <a:rPr lang="en-CA" dirty="0"/>
              <a:t>https://www.ontario.ca/laws/statute/17s26</a:t>
            </a:r>
          </a:p>
          <a:p>
            <a:endParaRPr lang="en-CA" dirty="0"/>
          </a:p>
          <a:p>
            <a:r>
              <a:rPr lang="en-CA" dirty="0"/>
              <a:t>https://www.health.gov.on.ca/en/pro/programs/publichealth/oph_standards/docs/protocols_guidelines/tobacco_vapour_and_smoke_protocol_2021.pdf</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Social exposure includes visual and sensory cues associated with the use of tobacco, e-cigarettes or related products (e.g., waterpipe). There is evidence that social exposure influences smoking </a:t>
            </a:r>
            <a:r>
              <a:rPr lang="en-US" b="1" dirty="0" err="1"/>
              <a:t>behaviour</a:t>
            </a:r>
            <a:r>
              <a:rPr lang="en-US" b="1" dirty="0"/>
              <a:t>, including initiation and relapse. </a:t>
            </a:r>
            <a:endParaRPr lang="en-CA" b="1" dirty="0"/>
          </a:p>
          <a:p>
            <a:endParaRPr lang="en-CA" dirty="0"/>
          </a:p>
          <a:p>
            <a:r>
              <a:rPr lang="en-CA" dirty="0"/>
              <a:t>https://www.ontario.ca/page/where-you-cant-smoke-or-vape-Ontario</a:t>
            </a:r>
          </a:p>
          <a:p>
            <a:endParaRPr lang="en-CA" dirty="0"/>
          </a:p>
          <a:p>
            <a:pPr algn="l"/>
            <a:r>
              <a:rPr lang="en-US" b="1" i="0" dirty="0">
                <a:solidFill>
                  <a:srgbClr val="1A1A1A"/>
                </a:solidFill>
                <a:effectLst/>
                <a:latin typeface="Raleway" pitchFamily="2" charset="0"/>
              </a:rPr>
              <a:t>Multi-unit residences</a:t>
            </a:r>
          </a:p>
          <a:p>
            <a:pPr algn="l"/>
            <a:r>
              <a:rPr lang="en-US" b="1" i="0" dirty="0">
                <a:solidFill>
                  <a:srgbClr val="1A1A1A"/>
                </a:solidFill>
                <a:effectLst/>
                <a:latin typeface="Raleway" pitchFamily="2" charset="0"/>
              </a:rPr>
              <a:t>Common indoor areas</a:t>
            </a:r>
          </a:p>
          <a:p>
            <a:pPr algn="l"/>
            <a:r>
              <a:rPr lang="en-US" b="0" i="0" dirty="0">
                <a:solidFill>
                  <a:srgbClr val="1A1A1A"/>
                </a:solidFill>
                <a:effectLst/>
                <a:latin typeface="Open Sans" panose="020B0606030504020204" pitchFamily="34" charset="0"/>
              </a:rPr>
              <a:t>You cannot smoke or vape in </a:t>
            </a:r>
            <a:r>
              <a:rPr lang="en-US" b="1" i="0" dirty="0">
                <a:solidFill>
                  <a:srgbClr val="1A1A1A"/>
                </a:solidFill>
                <a:effectLst/>
                <a:latin typeface="Open Sans" panose="020B0606030504020204" pitchFamily="34" charset="0"/>
              </a:rPr>
              <a:t>any common indoor areas</a:t>
            </a:r>
            <a:r>
              <a:rPr lang="en-US" b="0" i="0" dirty="0">
                <a:solidFill>
                  <a:srgbClr val="1A1A1A"/>
                </a:solidFill>
                <a:effectLst/>
                <a:latin typeface="Open Sans" panose="020B0606030504020204" pitchFamily="34" charset="0"/>
              </a:rPr>
              <a:t> of condos, apartment buildings or college and university residences. Examples of indoor common areas include:</a:t>
            </a:r>
          </a:p>
          <a:p>
            <a:pPr algn="l">
              <a:buFont typeface="Arial" panose="020B0604020202020204" pitchFamily="34" charset="0"/>
              <a:buChar char="•"/>
            </a:pPr>
            <a:r>
              <a:rPr lang="en-US" b="0" i="0" dirty="0">
                <a:solidFill>
                  <a:srgbClr val="1A1A1A"/>
                </a:solidFill>
                <a:effectLst/>
                <a:latin typeface="Open Sans" panose="020B0606030504020204" pitchFamily="34" charset="0"/>
              </a:rPr>
              <a:t>elevators</a:t>
            </a:r>
          </a:p>
          <a:p>
            <a:pPr algn="l">
              <a:buFont typeface="Arial" panose="020B0604020202020204" pitchFamily="34" charset="0"/>
              <a:buChar char="•"/>
            </a:pPr>
            <a:r>
              <a:rPr lang="en-US" b="0" i="0" dirty="0">
                <a:solidFill>
                  <a:srgbClr val="1A1A1A"/>
                </a:solidFill>
                <a:effectLst/>
                <a:latin typeface="Open Sans" panose="020B0606030504020204" pitchFamily="34" charset="0"/>
              </a:rPr>
              <a:t>stairwells</a:t>
            </a:r>
          </a:p>
          <a:p>
            <a:pPr algn="l">
              <a:buFont typeface="Arial" panose="020B0604020202020204" pitchFamily="34" charset="0"/>
              <a:buChar char="•"/>
            </a:pPr>
            <a:r>
              <a:rPr lang="en-US" b="0" i="0" dirty="0">
                <a:solidFill>
                  <a:srgbClr val="1A1A1A"/>
                </a:solidFill>
                <a:effectLst/>
                <a:latin typeface="Open Sans" panose="020B0606030504020204" pitchFamily="34" charset="0"/>
              </a:rPr>
              <a:t>hallways</a:t>
            </a:r>
          </a:p>
          <a:p>
            <a:pPr algn="l">
              <a:buFont typeface="Arial" panose="020B0604020202020204" pitchFamily="34" charset="0"/>
              <a:buChar char="•"/>
            </a:pPr>
            <a:r>
              <a:rPr lang="en-US" b="0" i="0" dirty="0">
                <a:solidFill>
                  <a:srgbClr val="1A1A1A"/>
                </a:solidFill>
                <a:effectLst/>
                <a:latin typeface="Open Sans" panose="020B0606030504020204" pitchFamily="34" charset="0"/>
              </a:rPr>
              <a:t>parking garages</a:t>
            </a:r>
          </a:p>
          <a:p>
            <a:pPr algn="l">
              <a:buFont typeface="Arial" panose="020B0604020202020204" pitchFamily="34" charset="0"/>
              <a:buChar char="•"/>
            </a:pPr>
            <a:r>
              <a:rPr lang="en-US" b="0" i="0" dirty="0">
                <a:solidFill>
                  <a:srgbClr val="1A1A1A"/>
                </a:solidFill>
                <a:effectLst/>
                <a:latin typeface="Open Sans" panose="020B0606030504020204" pitchFamily="34" charset="0"/>
              </a:rPr>
              <a:t>laundry facilities</a:t>
            </a:r>
          </a:p>
          <a:p>
            <a:pPr algn="l">
              <a:buFont typeface="Arial" panose="020B0604020202020204" pitchFamily="34" charset="0"/>
              <a:buChar char="•"/>
            </a:pPr>
            <a:r>
              <a:rPr lang="en-US" b="0" i="0" dirty="0">
                <a:solidFill>
                  <a:srgbClr val="1A1A1A"/>
                </a:solidFill>
                <a:effectLst/>
                <a:latin typeface="Open Sans" panose="020B0606030504020204" pitchFamily="34" charset="0"/>
              </a:rPr>
              <a:t>lobbies</a:t>
            </a:r>
          </a:p>
          <a:p>
            <a:pPr algn="l">
              <a:buFont typeface="Arial" panose="020B0604020202020204" pitchFamily="34" charset="0"/>
              <a:buChar char="•"/>
            </a:pPr>
            <a:r>
              <a:rPr lang="en-US" b="0" i="0" dirty="0">
                <a:solidFill>
                  <a:srgbClr val="1A1A1A"/>
                </a:solidFill>
                <a:effectLst/>
                <a:latin typeface="Open Sans" panose="020B0606030504020204" pitchFamily="34" charset="0"/>
              </a:rPr>
              <a:t>exercise areas</a:t>
            </a:r>
          </a:p>
          <a:p>
            <a:pPr algn="l">
              <a:buFont typeface="Arial" panose="020B0604020202020204" pitchFamily="34" charset="0"/>
              <a:buChar char="•"/>
            </a:pPr>
            <a:r>
              <a:rPr lang="en-US" b="0" i="0" dirty="0">
                <a:solidFill>
                  <a:srgbClr val="1A1A1A"/>
                </a:solidFill>
                <a:effectLst/>
                <a:latin typeface="Open Sans" panose="020B0606030504020204" pitchFamily="34" charset="0"/>
              </a:rPr>
              <a:t>party or entertainment rooms</a:t>
            </a:r>
          </a:p>
          <a:p>
            <a:pPr algn="l"/>
            <a:r>
              <a:rPr lang="en-US" b="1" i="0" dirty="0">
                <a:solidFill>
                  <a:srgbClr val="1A1A1A"/>
                </a:solidFill>
                <a:effectLst/>
                <a:latin typeface="Raleway" pitchFamily="2" charset="0"/>
              </a:rPr>
              <a:t>Second-hand smoke or vapour in rental units</a:t>
            </a:r>
          </a:p>
          <a:p>
            <a:pPr algn="l"/>
            <a:r>
              <a:rPr lang="en-US" b="0" i="0" dirty="0">
                <a:solidFill>
                  <a:srgbClr val="1A1A1A"/>
                </a:solidFill>
                <a:effectLst/>
                <a:latin typeface="Open Sans" panose="020B0606030504020204" pitchFamily="34" charset="0"/>
              </a:rPr>
              <a:t>Unless you have signed an agreement or lease or are in a condominium with bylaws that say otherwise, you are allowed to smoke or vape in your private home.</a:t>
            </a:r>
          </a:p>
          <a:p>
            <a:pPr algn="l"/>
            <a:r>
              <a:rPr lang="en-US" b="0" i="0" dirty="0">
                <a:solidFill>
                  <a:srgbClr val="1A1A1A"/>
                </a:solidFill>
                <a:effectLst/>
                <a:latin typeface="Open Sans" panose="020B0606030504020204" pitchFamily="34" charset="0"/>
              </a:rPr>
              <a:t>If you live in a building where smoking is allowed, and second-hand smoke or vapour from another unit is interfering with the reasonable enjoyment of your home, speak to your landlord. They may be able to fix the problem with a simple conversation or repair to your unit.</a:t>
            </a:r>
          </a:p>
          <a:p>
            <a:pPr algn="l"/>
            <a:r>
              <a:rPr lang="en-US" b="0" i="0" dirty="0">
                <a:solidFill>
                  <a:srgbClr val="1A1A1A"/>
                </a:solidFill>
                <a:effectLst/>
                <a:latin typeface="Open Sans" panose="020B0606030504020204" pitchFamily="34" charset="0"/>
              </a:rPr>
              <a:t>If your landlord does not resolve the issue, </a:t>
            </a:r>
            <a:r>
              <a:rPr lang="en-US" b="0" i="0" u="sng" dirty="0">
                <a:solidFill>
                  <a:srgbClr val="0066CC"/>
                </a:solidFill>
                <a:effectLst/>
                <a:latin typeface="Open Sans" panose="020B0606030504020204" pitchFamily="34" charset="0"/>
                <a:hlinkClick r:id="rId3"/>
              </a:rPr>
              <a:t>contact the Landlord and Tenant Board</a:t>
            </a:r>
            <a:r>
              <a:rPr lang="en-US" b="0" i="0" dirty="0">
                <a:solidFill>
                  <a:srgbClr val="1A1A1A"/>
                </a:solidFill>
                <a:effectLst/>
                <a:latin typeface="Open Sans" panose="020B0606030504020204" pitchFamily="34" charset="0"/>
              </a:rPr>
              <a:t>. You will be asked to show how the other tenant’s smoking or vaping is interfering with your reasonable enjoyment. Each application is determined by the Board on a case-by-case basis.</a:t>
            </a:r>
          </a:p>
          <a:p>
            <a:pPr algn="l"/>
            <a:r>
              <a:rPr lang="en-US" b="1" i="0" dirty="0">
                <a:solidFill>
                  <a:srgbClr val="1A1A1A"/>
                </a:solidFill>
                <a:effectLst/>
                <a:latin typeface="Raleway" pitchFamily="2" charset="0"/>
              </a:rPr>
              <a:t>Landlords</a:t>
            </a:r>
          </a:p>
          <a:p>
            <a:pPr algn="l"/>
            <a:r>
              <a:rPr lang="en-US" b="0" i="0" dirty="0">
                <a:solidFill>
                  <a:srgbClr val="1A1A1A"/>
                </a:solidFill>
                <a:effectLst/>
                <a:latin typeface="Open Sans" panose="020B0606030504020204" pitchFamily="34" charset="0"/>
              </a:rPr>
              <a:t>Under the </a:t>
            </a:r>
            <a:r>
              <a:rPr lang="en-US" b="0" i="1" u="sng" dirty="0">
                <a:solidFill>
                  <a:srgbClr val="0066CC"/>
                </a:solidFill>
                <a:effectLst/>
                <a:latin typeface="Open Sans" panose="020B0606030504020204" pitchFamily="34" charset="0"/>
                <a:hlinkClick r:id="rId4"/>
              </a:rPr>
              <a:t>Residential Tenancies Act, 2006</a:t>
            </a:r>
            <a:r>
              <a:rPr lang="en-US" b="0" i="0" dirty="0">
                <a:solidFill>
                  <a:srgbClr val="1A1A1A"/>
                </a:solidFill>
                <a:effectLst/>
                <a:latin typeface="Open Sans" panose="020B0606030504020204" pitchFamily="34" charset="0"/>
              </a:rPr>
              <a:t> a landlord may apply to evict a tenant if their smoking:</a:t>
            </a:r>
          </a:p>
          <a:p>
            <a:pPr algn="l">
              <a:buFont typeface="Arial" panose="020B0604020202020204" pitchFamily="34" charset="0"/>
              <a:buChar char="•"/>
            </a:pPr>
            <a:r>
              <a:rPr lang="en-US" b="0" i="0" dirty="0">
                <a:solidFill>
                  <a:srgbClr val="1A1A1A"/>
                </a:solidFill>
                <a:effectLst/>
                <a:latin typeface="Open Sans" panose="020B0606030504020204" pitchFamily="34" charset="0"/>
              </a:rPr>
              <a:t>interferes with the reasonable enjoyment of other tenants</a:t>
            </a:r>
          </a:p>
          <a:p>
            <a:pPr algn="l">
              <a:buFont typeface="Arial" panose="020B0604020202020204" pitchFamily="34" charset="0"/>
              <a:buChar char="•"/>
            </a:pPr>
            <a:r>
              <a:rPr lang="en-US" b="0" i="0" dirty="0">
                <a:solidFill>
                  <a:srgbClr val="1A1A1A"/>
                </a:solidFill>
                <a:effectLst/>
                <a:latin typeface="Open Sans" panose="020B0606030504020204" pitchFamily="34" charset="0"/>
              </a:rPr>
              <a:t>seriously impairs safety</a:t>
            </a:r>
          </a:p>
          <a:p>
            <a:endParaRPr lang="en-CA"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6</a:t>
            </a:fld>
            <a:endParaRPr lang="en-US"/>
          </a:p>
        </p:txBody>
      </p:sp>
    </p:spTree>
    <p:extLst>
      <p:ext uri="{BB962C8B-B14F-4D97-AF65-F5344CB8AC3E}">
        <p14:creationId xmlns:p14="http://schemas.microsoft.com/office/powerpoint/2010/main" val="80265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became legal for recreational use on October 17, 2018. Individuals may use cannabis for medical or recreational purposes. Medical cannabis is regulated under a separate system than recreational cannabis. The federal government currently regulates access to a legal source of cannabis for medical purposes through the Cannabis Regulations under the Cannabis Act (Canada). Medical cannabis is used for therapeutic purposes. </a:t>
            </a:r>
          </a:p>
          <a:p>
            <a:endParaRPr lang="en-US" dirty="0"/>
          </a:p>
          <a:p>
            <a:r>
              <a:rPr lang="en-US" b="1" dirty="0"/>
              <a:t>Medical cannabis can be smoked or vaped, among other methods. </a:t>
            </a:r>
            <a:r>
              <a:rPr lang="en-US" dirty="0"/>
              <a:t>Exposure to cannabis smoke and vapour has potentially harmful effects. </a:t>
            </a:r>
            <a:r>
              <a:rPr lang="en-US" b="1" dirty="0"/>
              <a:t>Cannabis smoke contains levels of chemicals and tar that are similar to tobacco smoke, which can raise the risk of adverse effects on lung health</a:t>
            </a:r>
            <a:r>
              <a:rPr lang="en-US" dirty="0"/>
              <a:t>. The effects of second-hand vapour exposure on health remain unknown but could potentially lead to adverse health effects especially in certain populations. The Smoke-Free Ontario Act, 2017 regulates the places of use for smoking and vaping cannabis (medical and recreational).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Calibri" panose="020F0502020204030204" pitchFamily="34" charset="0"/>
              </a:rPr>
              <a:t>The smoke from cannabis is harmful</a:t>
            </a:r>
            <a:r>
              <a:rPr lang="en-US" sz="1800" dirty="0">
                <a:effectLst/>
                <a:latin typeface="Calibri" panose="020F0502020204030204" pitchFamily="34" charset="0"/>
                <a:ea typeface="Calibri" panose="020F0502020204030204" pitchFamily="34" charset="0"/>
              </a:rPr>
              <a:t>. Toxic and carcinogenic chemicals found in tobacco smoke such as polyaromatic hydrocarbons, aromatic amines, and N-heterocyclics are also found in cannabis smoke. </a:t>
            </a:r>
            <a:r>
              <a:rPr lang="en-US" sz="1800" b="0" u="sng" dirty="0">
                <a:solidFill>
                  <a:srgbClr val="0563C1"/>
                </a:solidFill>
                <a:effectLst/>
                <a:latin typeface="Calibri" panose="020F0502020204030204" pitchFamily="34" charset="0"/>
                <a:ea typeface="Calibri" panose="020F0502020204030204" pitchFamily="34" charset="0"/>
                <a:hlinkClick r:id="rId3"/>
              </a:rPr>
              <a:t>https://www.canada.ca/en/health-canada/services/drugs-medication/cannabis/laws-regulations/regulations-support-cannabis-act/health-warning-messages.html</a:t>
            </a:r>
            <a:endParaRPr lang="en-CA"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7</a:t>
            </a:fld>
            <a:endParaRPr lang="en-US"/>
          </a:p>
        </p:txBody>
      </p:sp>
    </p:spTree>
    <p:extLst>
      <p:ext uri="{BB962C8B-B14F-4D97-AF65-F5344CB8AC3E}">
        <p14:creationId xmlns:p14="http://schemas.microsoft.com/office/powerpoint/2010/main" val="380988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 addiction can be satisfied in other ways that don’t involve combustible tobacco, cannabis oil added to foods</a:t>
            </a:r>
          </a:p>
          <a:p>
            <a:endParaRPr lang="en-US" dirty="0"/>
          </a:p>
          <a:p>
            <a:r>
              <a:rPr lang="en-US" dirty="0"/>
              <a:t>Resource: https://smokefreehousingon.ca/taking-action/rentals/create-a-no-smoking-policy/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8</a:t>
            </a:fld>
            <a:endParaRPr lang="en-US"/>
          </a:p>
        </p:txBody>
      </p:sp>
    </p:spTree>
    <p:extLst>
      <p:ext uri="{BB962C8B-B14F-4D97-AF65-F5344CB8AC3E}">
        <p14:creationId xmlns:p14="http://schemas.microsoft.com/office/powerpoint/2010/main" val="349061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https://www.ohrc.on.ca/en/ontario-human-rights-code</a:t>
            </a:r>
          </a:p>
          <a:p>
            <a:endParaRPr lang="en-US" dirty="0"/>
          </a:p>
          <a:p>
            <a:r>
              <a:rPr lang="en-US" dirty="0"/>
              <a:t>https://www.toronto.ca/community-people/health-wellness-care/health-programs-advice/live-tobacco-free/second-hand-smoke-and-the-law/smoke-free-apartments-condos-and-co-ops/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CBDB503-5C92-4468-88E4-005B075208AB}" type="slidenum">
              <a:rPr lang="en-US" smtClean="0"/>
              <a:pPr>
                <a:defRPr/>
              </a:pPr>
              <a:t>9</a:t>
            </a:fld>
            <a:endParaRPr lang="en-US"/>
          </a:p>
        </p:txBody>
      </p:sp>
    </p:spTree>
    <p:extLst>
      <p:ext uri="{BB962C8B-B14F-4D97-AF65-F5344CB8AC3E}">
        <p14:creationId xmlns:p14="http://schemas.microsoft.com/office/powerpoint/2010/main" val="408017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98E0A836-8F49-4476-9CF4-02CB34CF8B67}" type="slidenum">
              <a:rPr lang="en-US" smtClean="0"/>
              <a:pPr>
                <a:defRPr/>
              </a:pPr>
              <a:t>‹#›</a:t>
            </a:fld>
            <a:endParaRPr lang="en-US"/>
          </a:p>
        </p:txBody>
      </p:sp>
    </p:spTree>
    <p:extLst>
      <p:ext uri="{BB962C8B-B14F-4D97-AF65-F5344CB8AC3E}">
        <p14:creationId xmlns:p14="http://schemas.microsoft.com/office/powerpoint/2010/main" val="50062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9D38B6-C73F-41CE-8349-825D9B588ACD}" type="slidenum">
              <a:rPr lang="en-US" smtClean="0"/>
              <a:pPr>
                <a:defRPr/>
              </a:pPr>
              <a:t>‹#›</a:t>
            </a:fld>
            <a:endParaRPr lang="en-US"/>
          </a:p>
        </p:txBody>
      </p:sp>
    </p:spTree>
    <p:extLst>
      <p:ext uri="{BB962C8B-B14F-4D97-AF65-F5344CB8AC3E}">
        <p14:creationId xmlns:p14="http://schemas.microsoft.com/office/powerpoint/2010/main" val="3572392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25302E4A-BFFA-46A7-831A-424A84177377}" type="slidenum">
              <a:rPr lang="en-US" smtClean="0"/>
              <a:pPr>
                <a:defRPr/>
              </a:pPr>
              <a:t>‹#›</a:t>
            </a:fld>
            <a:endParaRPr lang="en-US"/>
          </a:p>
        </p:txBody>
      </p:sp>
    </p:spTree>
    <p:extLst>
      <p:ext uri="{BB962C8B-B14F-4D97-AF65-F5344CB8AC3E}">
        <p14:creationId xmlns:p14="http://schemas.microsoft.com/office/powerpoint/2010/main" val="128467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F2FBB1-6925-48B6-A4FD-A68FEE8D5949}" type="slidenum">
              <a:rPr lang="en-US" smtClean="0"/>
              <a:pPr>
                <a:defRPr/>
              </a:pPr>
              <a:t>‹#›</a:t>
            </a:fld>
            <a:endParaRPr lang="en-US"/>
          </a:p>
        </p:txBody>
      </p:sp>
    </p:spTree>
    <p:extLst>
      <p:ext uri="{BB962C8B-B14F-4D97-AF65-F5344CB8AC3E}">
        <p14:creationId xmlns:p14="http://schemas.microsoft.com/office/powerpoint/2010/main" val="138306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D688FE5E-75EF-49CB-83C7-AF4E91030ED9}" type="slidenum">
              <a:rPr lang="en-US" smtClean="0"/>
              <a:pPr>
                <a:defRPr/>
              </a:pPr>
              <a:t>‹#›</a:t>
            </a:fld>
            <a:endParaRPr lang="en-US"/>
          </a:p>
        </p:txBody>
      </p:sp>
    </p:spTree>
    <p:extLst>
      <p:ext uri="{BB962C8B-B14F-4D97-AF65-F5344CB8AC3E}">
        <p14:creationId xmlns:p14="http://schemas.microsoft.com/office/powerpoint/2010/main" val="274706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B53186-ADAF-4AD0-95E5-0DFBF48FCE59}" type="slidenum">
              <a:rPr lang="en-US" smtClean="0"/>
              <a:pPr>
                <a:defRPr/>
              </a:pPr>
              <a:t>‹#›</a:t>
            </a:fld>
            <a:endParaRPr lang="en-US"/>
          </a:p>
        </p:txBody>
      </p:sp>
    </p:spTree>
    <p:extLst>
      <p:ext uri="{BB962C8B-B14F-4D97-AF65-F5344CB8AC3E}">
        <p14:creationId xmlns:p14="http://schemas.microsoft.com/office/powerpoint/2010/main" val="380557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9542148-7C78-40ED-AE02-4BDA3443AE64}" type="slidenum">
              <a:rPr lang="en-US" smtClean="0"/>
              <a:pPr>
                <a:defRPr/>
              </a:pPr>
              <a:t>‹#›</a:t>
            </a:fld>
            <a:endParaRPr lang="en-US"/>
          </a:p>
        </p:txBody>
      </p:sp>
    </p:spTree>
    <p:extLst>
      <p:ext uri="{BB962C8B-B14F-4D97-AF65-F5344CB8AC3E}">
        <p14:creationId xmlns:p14="http://schemas.microsoft.com/office/powerpoint/2010/main" val="290416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22A7FE4-2C8B-4F33-84AA-49DD68C3983C}" type="slidenum">
              <a:rPr lang="en-US" smtClean="0"/>
              <a:pPr>
                <a:defRPr/>
              </a:pPr>
              <a:t>‹#›</a:t>
            </a:fld>
            <a:endParaRPr lang="en-US"/>
          </a:p>
        </p:txBody>
      </p:sp>
    </p:spTree>
    <p:extLst>
      <p:ext uri="{BB962C8B-B14F-4D97-AF65-F5344CB8AC3E}">
        <p14:creationId xmlns:p14="http://schemas.microsoft.com/office/powerpoint/2010/main" val="2803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4A56619-7656-4F49-AE90-0F5048F752B2}" type="slidenum">
              <a:rPr lang="en-US" smtClean="0"/>
              <a:pPr>
                <a:defRPr/>
              </a:pPr>
              <a:t>‹#›</a:t>
            </a:fld>
            <a:endParaRPr lang="en-US"/>
          </a:p>
        </p:txBody>
      </p:sp>
    </p:spTree>
    <p:extLst>
      <p:ext uri="{BB962C8B-B14F-4D97-AF65-F5344CB8AC3E}">
        <p14:creationId xmlns:p14="http://schemas.microsoft.com/office/powerpoint/2010/main" val="114790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9C489F08-98E1-4406-98BF-448DB274A2D4}" type="slidenum">
              <a:rPr lang="en-US" smtClean="0"/>
              <a:pPr>
                <a:defRPr/>
              </a:pPr>
              <a:t>‹#›</a:t>
            </a:fld>
            <a:endParaRPr lang="en-US"/>
          </a:p>
        </p:txBody>
      </p:sp>
    </p:spTree>
    <p:extLst>
      <p:ext uri="{BB962C8B-B14F-4D97-AF65-F5344CB8AC3E}">
        <p14:creationId xmlns:p14="http://schemas.microsoft.com/office/powerpoint/2010/main" val="20172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B53186-ADAF-4AD0-95E5-0DFBF48FCE59}" type="slidenum">
              <a:rPr lang="en-US" smtClean="0"/>
              <a:pPr>
                <a:defRPr/>
              </a:pPr>
              <a:t>‹#›</a:t>
            </a:fld>
            <a:endParaRPr lang="en-US"/>
          </a:p>
        </p:txBody>
      </p:sp>
    </p:spTree>
    <p:extLst>
      <p:ext uri="{BB962C8B-B14F-4D97-AF65-F5344CB8AC3E}">
        <p14:creationId xmlns:p14="http://schemas.microsoft.com/office/powerpoint/2010/main" val="170133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a:defRPr/>
            </a:pPr>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a:defRPr/>
            </a:pPr>
            <a:fld id="{16B53186-ADAF-4AD0-95E5-0DFBF48FCE59}" type="slidenum">
              <a:rPr lang="en-US" smtClean="0"/>
              <a:pPr>
                <a:defRPr/>
              </a:pPr>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628349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smokefreehousingon.ca/taking-ac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mokefreehousingon.ca/wp-content/uploads/2015/12/sample-warning-letter.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ribunalsontario.ca/ltb/form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85" name="Rectangle 3084">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87" name="Rectangle 3086">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89" name="Rectangle 3088">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3091" name="Rectangle 3090">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9144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92">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614407"/>
            <a:ext cx="2780608"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75" name="Text Box 4"/>
          <p:cNvSpPr txBox="1">
            <a:spLocks noChangeArrowheads="1"/>
          </p:cNvSpPr>
          <p:nvPr/>
        </p:nvSpPr>
        <p:spPr bwMode="auto">
          <a:xfrm>
            <a:off x="2819400" y="5943600"/>
            <a:ext cx="3352800" cy="519113"/>
          </a:xfrm>
          <a:prstGeom prst="rect">
            <a:avLst/>
          </a:prstGeom>
          <a:noFill/>
          <a:ln w="9525">
            <a:noFill/>
            <a:miter lim="800000"/>
            <a:headEnd/>
            <a:tailEnd/>
          </a:ln>
        </p:spPr>
        <p:txBody>
          <a:bodyPr lIns="91440" tIns="45720" rIns="91440" bIns="45720" anchor="t">
            <a:spAutoFit/>
          </a:bodyPr>
          <a:lstStyle/>
          <a:p>
            <a:pPr algn="ctr" eaLnBrk="1" hangingPunct="1">
              <a:spcBef>
                <a:spcPct val="50000"/>
              </a:spcBef>
            </a:pPr>
            <a:endParaRPr lang="en-US" sz="2800" b="1">
              <a:solidFill>
                <a:srgbClr val="D29B00"/>
              </a:solidFill>
              <a:latin typeface="Gill Sans MT"/>
            </a:endParaRPr>
          </a:p>
        </p:txBody>
      </p:sp>
      <p:sp>
        <p:nvSpPr>
          <p:cNvPr id="3077" name="Text Box 9"/>
          <p:cNvSpPr txBox="1">
            <a:spLocks noChangeArrowheads="1"/>
          </p:cNvSpPr>
          <p:nvPr/>
        </p:nvSpPr>
        <p:spPr bwMode="auto">
          <a:xfrm>
            <a:off x="7711372" y="766278"/>
            <a:ext cx="1154526" cy="550279"/>
          </a:xfrm>
          <a:prstGeom prst="rect">
            <a:avLst/>
          </a:prstGeom>
          <a:noFill/>
          <a:ln w="9525" algn="ctr">
            <a:noFill/>
            <a:miter lim="800000"/>
            <a:headEnd/>
            <a:tailEnd/>
          </a:ln>
        </p:spPr>
        <p:txBody>
          <a:bodyPr wrap="square" lIns="91440" tIns="45720" rIns="91440" bIns="45720" anchor="t">
            <a:spAutoFit/>
          </a:bodyPr>
          <a:lstStyle/>
          <a:p>
            <a:pPr algn="r" defTabSz="283464">
              <a:spcBef>
                <a:spcPct val="50000"/>
              </a:spcBef>
            </a:pPr>
            <a:r>
              <a:rPr lang="en-CA" sz="2976" kern="1200" dirty="0">
                <a:solidFill>
                  <a:schemeClr val="accent2"/>
                </a:solidFill>
                <a:latin typeface="+mn-lt"/>
                <a:ea typeface="+mn-ea"/>
                <a:cs typeface="+mn-cs"/>
              </a:rPr>
              <a:t>2023</a:t>
            </a:r>
            <a:endParaRPr lang="en-US" sz="4800" dirty="0">
              <a:solidFill>
                <a:schemeClr val="accent2"/>
              </a:solidFill>
            </a:endParaRPr>
          </a:p>
        </p:txBody>
      </p:sp>
      <p:sp>
        <p:nvSpPr>
          <p:cNvPr id="3078" name="Text Box 10"/>
          <p:cNvSpPr txBox="1">
            <a:spLocks noChangeArrowheads="1"/>
          </p:cNvSpPr>
          <p:nvPr/>
        </p:nvSpPr>
        <p:spPr bwMode="auto">
          <a:xfrm>
            <a:off x="456100" y="1328160"/>
            <a:ext cx="2363300" cy="2554545"/>
          </a:xfrm>
          <a:prstGeom prst="rect">
            <a:avLst/>
          </a:prstGeom>
          <a:noFill/>
          <a:ln w="9525" algn="ctr">
            <a:noFill/>
            <a:miter lim="800000"/>
            <a:headEnd/>
            <a:tailEnd/>
          </a:ln>
        </p:spPr>
        <p:txBody>
          <a:bodyPr wrap="square" lIns="91440" tIns="45720" rIns="91440" bIns="45720" anchor="t">
            <a:spAutoFit/>
          </a:bodyPr>
          <a:lstStyle/>
          <a:p>
            <a:pPr algn="ctr" defTabSz="283464">
              <a:spcBef>
                <a:spcPct val="50000"/>
              </a:spcBef>
            </a:pPr>
            <a:r>
              <a:rPr lang="en-CA" sz="3200" b="1" kern="1200" dirty="0">
                <a:solidFill>
                  <a:schemeClr val="bg1"/>
                </a:solidFill>
                <a:latin typeface="+mj-lt"/>
                <a:ea typeface="+mn-ea"/>
                <a:cs typeface="Arial" charset="0"/>
              </a:rPr>
              <a:t>Overview of Smoke-Free Housing in Ontario</a:t>
            </a:r>
            <a:endParaRPr lang="en-US" sz="3200" b="1" dirty="0">
              <a:solidFill>
                <a:schemeClr val="bg1"/>
              </a:solidFill>
              <a:latin typeface="+mj-lt"/>
              <a:cs typeface="Arial" charset="0"/>
            </a:endParaRPr>
          </a:p>
        </p:txBody>
      </p:sp>
      <p:pic>
        <p:nvPicPr>
          <p:cNvPr id="7" name="Picture 4" descr="SFHO_logo">
            <a:extLst>
              <a:ext uri="{FF2B5EF4-FFF2-40B4-BE49-F238E27FC236}">
                <a16:creationId xmlns:a16="http://schemas.microsoft.com/office/drawing/2014/main" id="{51595963-727B-4D3D-A7E0-15547B587045}"/>
              </a:ext>
            </a:extLst>
          </p:cNvPr>
          <p:cNvPicPr>
            <a:picLocks noChangeAspect="1" noChangeArrowheads="1"/>
          </p:cNvPicPr>
          <p:nvPr/>
        </p:nvPicPr>
        <p:blipFill>
          <a:blip r:embed="rId3" cstate="print"/>
          <a:srcRect/>
          <a:stretch>
            <a:fillRect/>
          </a:stretch>
        </p:blipFill>
        <p:spPr bwMode="auto">
          <a:xfrm>
            <a:off x="3586883" y="1113337"/>
            <a:ext cx="3963448" cy="4631325"/>
          </a:xfrm>
          <a:prstGeom prst="rect">
            <a:avLst/>
          </a:prstGeom>
          <a:noFill/>
          <a:ln w="9525">
            <a:noFill/>
            <a:miter lim="800000"/>
            <a:headEnd/>
            <a:tailEnd/>
          </a:ln>
        </p:spPr>
      </p:pic>
      <p:pic>
        <p:nvPicPr>
          <p:cNvPr id="3" name="Picture 2">
            <a:extLst>
              <a:ext uri="{FF2B5EF4-FFF2-40B4-BE49-F238E27FC236}">
                <a16:creationId xmlns:a16="http://schemas.microsoft.com/office/drawing/2014/main" id="{01F43285-9D2C-D26A-AF30-3A9B6583649B}"/>
              </a:ext>
            </a:extLst>
          </p:cNvPr>
          <p:cNvPicPr>
            <a:picLocks noChangeAspect="1"/>
          </p:cNvPicPr>
          <p:nvPr/>
        </p:nvPicPr>
        <p:blipFill>
          <a:blip r:embed="rId4"/>
          <a:stretch>
            <a:fillRect/>
          </a:stretch>
        </p:blipFill>
        <p:spPr>
          <a:xfrm>
            <a:off x="857174" y="4349469"/>
            <a:ext cx="1729823" cy="11273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A897-99D1-6807-51D2-78F499159E8C}"/>
              </a:ext>
            </a:extLst>
          </p:cNvPr>
          <p:cNvSpPr>
            <a:spLocks noGrp="1"/>
          </p:cNvSpPr>
          <p:nvPr>
            <p:ph type="title"/>
          </p:nvPr>
        </p:nvSpPr>
        <p:spPr>
          <a:xfrm>
            <a:off x="435894" y="702156"/>
            <a:ext cx="8272212" cy="1013800"/>
          </a:xfrm>
        </p:spPr>
        <p:txBody>
          <a:bodyPr>
            <a:normAutofit/>
          </a:bodyPr>
          <a:lstStyle/>
          <a:p>
            <a:pPr>
              <a:lnSpc>
                <a:spcPct val="90000"/>
              </a:lnSpc>
            </a:pPr>
            <a:r>
              <a:rPr lang="en-US" dirty="0">
                <a:solidFill>
                  <a:srgbClr val="FFFFFF"/>
                </a:solidFill>
              </a:rPr>
              <a:t>Benefits of Having A NO-SMOKING AND NO-VAPE policy</a:t>
            </a:r>
          </a:p>
        </p:txBody>
      </p:sp>
      <p:sp useBgFill="1">
        <p:nvSpPr>
          <p:cNvPr id="19" name="Rectangle 18">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2180496"/>
            <a:ext cx="405348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49FAB9-3284-DDD0-4C90-582BA2603471}"/>
              </a:ext>
            </a:extLst>
          </p:cNvPr>
          <p:cNvPicPr>
            <a:picLocks noChangeAspect="1"/>
          </p:cNvPicPr>
          <p:nvPr/>
        </p:nvPicPr>
        <p:blipFill>
          <a:blip r:embed="rId3"/>
          <a:stretch>
            <a:fillRect/>
          </a:stretch>
        </p:blipFill>
        <p:spPr>
          <a:xfrm>
            <a:off x="492918" y="2972841"/>
            <a:ext cx="3721894" cy="2425648"/>
          </a:xfrm>
          <a:prstGeom prst="rect">
            <a:avLst/>
          </a:prstGeom>
        </p:spPr>
      </p:pic>
      <p:sp>
        <p:nvSpPr>
          <p:cNvPr id="3" name="Content Placeholder 2">
            <a:extLst>
              <a:ext uri="{FF2B5EF4-FFF2-40B4-BE49-F238E27FC236}">
                <a16:creationId xmlns:a16="http://schemas.microsoft.com/office/drawing/2014/main" id="{4DAA97D5-28C8-DAF0-8C3C-DFB615CF1BDF}"/>
              </a:ext>
            </a:extLst>
          </p:cNvPr>
          <p:cNvSpPr>
            <a:spLocks noGrp="1"/>
          </p:cNvSpPr>
          <p:nvPr>
            <p:ph idx="1"/>
          </p:nvPr>
        </p:nvSpPr>
        <p:spPr>
          <a:xfrm>
            <a:off x="4751853" y="2180496"/>
            <a:ext cx="3956251" cy="4045683"/>
          </a:xfrm>
        </p:spPr>
        <p:txBody>
          <a:bodyPr>
            <a:normAutofit/>
          </a:bodyPr>
          <a:lstStyle/>
          <a:p>
            <a:r>
              <a:rPr lang="en-US" sz="2000" dirty="0"/>
              <a:t>Reduce health harms to all, especially children, those with medical conditions and pets </a:t>
            </a:r>
          </a:p>
          <a:p>
            <a:r>
              <a:rPr lang="en-US" sz="2000" dirty="0"/>
              <a:t>Decrease landlord costs including turnover expenditures</a:t>
            </a:r>
          </a:p>
          <a:p>
            <a:r>
              <a:rPr lang="en-US" sz="2000" dirty="0"/>
              <a:t>Lowers risk of fire resulting in lower insurance rates</a:t>
            </a:r>
          </a:p>
          <a:p>
            <a:r>
              <a:rPr lang="en-US" sz="2000" dirty="0"/>
              <a:t>Provides a healthy environment for tenants</a:t>
            </a:r>
          </a:p>
        </p:txBody>
      </p:sp>
    </p:spTree>
    <p:extLst>
      <p:ext uri="{BB962C8B-B14F-4D97-AF65-F5344CB8AC3E}">
        <p14:creationId xmlns:p14="http://schemas.microsoft.com/office/powerpoint/2010/main" val="106933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ins standing upright and lying on table">
            <a:extLst>
              <a:ext uri="{FF2B5EF4-FFF2-40B4-BE49-F238E27FC236}">
                <a16:creationId xmlns:a16="http://schemas.microsoft.com/office/drawing/2014/main" id="{EAEB5C9C-F92A-C09E-2F55-3D1F5A71A248}"/>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contrast="20000"/>
                    </a14:imgEffect>
                  </a14:imgLayer>
                </a14:imgProps>
              </a:ext>
            </a:extLst>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73833A3-EC8D-9AAB-BD2D-F2E673F0299A}"/>
              </a:ext>
            </a:extLst>
          </p:cNvPr>
          <p:cNvSpPr>
            <a:spLocks noGrp="1"/>
          </p:cNvSpPr>
          <p:nvPr>
            <p:ph type="title"/>
          </p:nvPr>
        </p:nvSpPr>
        <p:spPr>
          <a:xfrm>
            <a:off x="767902" y="702156"/>
            <a:ext cx="7608195" cy="1013800"/>
          </a:xfrm>
        </p:spPr>
        <p:txBody>
          <a:bodyPr>
            <a:normAutofit/>
          </a:bodyPr>
          <a:lstStyle/>
          <a:p>
            <a:r>
              <a:rPr lang="en-US" dirty="0">
                <a:solidFill>
                  <a:schemeClr val="tx1"/>
                </a:solidFill>
              </a:rPr>
              <a:t>What does it cost to have a tenant who smokes?</a:t>
            </a:r>
            <a:endParaRPr lang="en-CA" dirty="0">
              <a:solidFill>
                <a:schemeClr val="tx1"/>
              </a:solidFill>
            </a:endParaRPr>
          </a:p>
        </p:txBody>
      </p:sp>
      <p:sp>
        <p:nvSpPr>
          <p:cNvPr id="4" name="Content Placeholder 3">
            <a:extLst>
              <a:ext uri="{FF2B5EF4-FFF2-40B4-BE49-F238E27FC236}">
                <a16:creationId xmlns:a16="http://schemas.microsoft.com/office/drawing/2014/main" id="{50AE28A5-3E0D-26B3-6E7D-138DF7410474}"/>
              </a:ext>
            </a:extLst>
          </p:cNvPr>
          <p:cNvSpPr>
            <a:spLocks noGrp="1"/>
          </p:cNvSpPr>
          <p:nvPr>
            <p:ph idx="1"/>
          </p:nvPr>
        </p:nvSpPr>
        <p:spPr>
          <a:xfrm>
            <a:off x="723899" y="2180496"/>
            <a:ext cx="7696201" cy="3678303"/>
          </a:xfrm>
        </p:spPr>
        <p:txBody>
          <a:bodyPr>
            <a:normAutofit lnSpcReduction="10000"/>
          </a:bodyPr>
          <a:lstStyle/>
          <a:p>
            <a:pPr marL="0" indent="0">
              <a:lnSpc>
                <a:spcPct val="90000"/>
              </a:lnSpc>
              <a:buNone/>
            </a:pPr>
            <a:r>
              <a:rPr lang="en-US" sz="1600" b="1" dirty="0"/>
              <a:t>Third-hand smoke residue and smells will remain in a home unless professionally removed:</a:t>
            </a:r>
          </a:p>
          <a:p>
            <a:pPr>
              <a:lnSpc>
                <a:spcPct val="90000"/>
              </a:lnSpc>
            </a:pPr>
            <a:r>
              <a:rPr lang="en-US" sz="1600" b="1" dirty="0"/>
              <a:t>Furniture and textiles must be deodorized. (Fogging or Ozone Treatment &gt;$200)</a:t>
            </a:r>
          </a:p>
          <a:p>
            <a:pPr>
              <a:lnSpc>
                <a:spcPct val="90000"/>
              </a:lnSpc>
            </a:pPr>
            <a:r>
              <a:rPr lang="en-US" sz="1600" b="1" dirty="0"/>
              <a:t>Ducts must be cleaned. (&gt;$300)</a:t>
            </a:r>
          </a:p>
          <a:p>
            <a:pPr>
              <a:lnSpc>
                <a:spcPct val="90000"/>
              </a:lnSpc>
            </a:pPr>
            <a:r>
              <a:rPr lang="en-US" sz="1600" b="1" dirty="0"/>
              <a:t>Hard surfaces must be cleaned including hardwood floors. (&gt;$80 per room)</a:t>
            </a:r>
          </a:p>
          <a:p>
            <a:pPr>
              <a:lnSpc>
                <a:spcPct val="90000"/>
              </a:lnSpc>
            </a:pPr>
            <a:r>
              <a:rPr lang="en-US" sz="1600" b="1" dirty="0"/>
              <a:t>Re-sealing and painting is required. (&gt;$2000 for an apartment)</a:t>
            </a:r>
          </a:p>
          <a:p>
            <a:pPr>
              <a:lnSpc>
                <a:spcPct val="90000"/>
              </a:lnSpc>
            </a:pPr>
            <a:r>
              <a:rPr lang="en-US" sz="1600" b="1" dirty="0"/>
              <a:t>Carpets need to be professionally cleaned (&gt;$150) or replaced (&gt;$300 per room)</a:t>
            </a:r>
          </a:p>
          <a:p>
            <a:pPr>
              <a:lnSpc>
                <a:spcPct val="90000"/>
              </a:lnSpc>
            </a:pPr>
            <a:r>
              <a:rPr lang="en-US" sz="1600" b="1" dirty="0"/>
              <a:t>Damage to surfaces including countertops, appliances and built-in furniture</a:t>
            </a:r>
          </a:p>
          <a:p>
            <a:pPr>
              <a:lnSpc>
                <a:spcPct val="90000"/>
              </a:lnSpc>
            </a:pPr>
            <a:endParaRPr lang="en-US" sz="1600" b="1" dirty="0"/>
          </a:p>
          <a:p>
            <a:pPr marL="0" indent="0">
              <a:lnSpc>
                <a:spcPct val="90000"/>
              </a:lnSpc>
              <a:buNone/>
            </a:pPr>
            <a:r>
              <a:rPr lang="en-US" sz="1600" b="1" dirty="0"/>
              <a:t>These costs are significantly reduced when turning over a rental unit where the tenant did not smoke.</a:t>
            </a:r>
          </a:p>
        </p:txBody>
      </p:sp>
    </p:spTree>
    <p:extLst>
      <p:ext uri="{BB962C8B-B14F-4D97-AF65-F5344CB8AC3E}">
        <p14:creationId xmlns:p14="http://schemas.microsoft.com/office/powerpoint/2010/main" val="1935980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les of justice on blue background">
            <a:extLst>
              <a:ext uri="{FF2B5EF4-FFF2-40B4-BE49-F238E27FC236}">
                <a16:creationId xmlns:a16="http://schemas.microsoft.com/office/drawing/2014/main" id="{D49A1D24-1827-D677-5168-EE188B0DE1A4}"/>
              </a:ext>
            </a:extLst>
          </p:cNvPr>
          <p:cNvPicPr>
            <a:picLocks noChangeAspect="1"/>
          </p:cNvPicPr>
          <p:nvPr/>
        </p:nvPicPr>
        <p:blipFill>
          <a:blip r:embed="rId2"/>
          <a:stretch>
            <a:fillRect/>
          </a:stretch>
        </p:blipFill>
        <p:spPr>
          <a:xfrm>
            <a:off x="0" y="1"/>
            <a:ext cx="9144000" cy="6858000"/>
          </a:xfrm>
          <a:prstGeom prst="rect">
            <a:avLst/>
          </a:prstGeom>
        </p:spPr>
      </p:pic>
      <p:pic>
        <p:nvPicPr>
          <p:cNvPr id="15" name="Picture 14">
            <a:extLst>
              <a:ext uri="{FF2B5EF4-FFF2-40B4-BE49-F238E27FC236}">
                <a16:creationId xmlns:a16="http://schemas.microsoft.com/office/drawing/2014/main" id="{1DC4985E-59EF-8EA1-03D0-AABEB66E5CF3}"/>
              </a:ext>
            </a:extLst>
          </p:cNvPr>
          <p:cNvPicPr>
            <a:picLocks noChangeAspect="1"/>
          </p:cNvPicPr>
          <p:nvPr/>
        </p:nvPicPr>
        <p:blipFill>
          <a:blip r:embed="rId3"/>
          <a:stretch>
            <a:fillRect/>
          </a:stretch>
        </p:blipFill>
        <p:spPr>
          <a:xfrm>
            <a:off x="250866" y="548640"/>
            <a:ext cx="8671065" cy="1298673"/>
          </a:xfrm>
          <a:prstGeom prst="rect">
            <a:avLst/>
          </a:prstGeom>
        </p:spPr>
      </p:pic>
      <p:sp>
        <p:nvSpPr>
          <p:cNvPr id="2" name="Title 1">
            <a:extLst>
              <a:ext uri="{FF2B5EF4-FFF2-40B4-BE49-F238E27FC236}">
                <a16:creationId xmlns:a16="http://schemas.microsoft.com/office/drawing/2014/main" id="{B8BE05B7-64C4-16E4-0149-FE3C9E719752}"/>
              </a:ext>
            </a:extLst>
          </p:cNvPr>
          <p:cNvSpPr>
            <a:spLocks noGrp="1"/>
          </p:cNvSpPr>
          <p:nvPr>
            <p:ph type="title"/>
          </p:nvPr>
        </p:nvSpPr>
        <p:spPr/>
        <p:txBody>
          <a:bodyPr/>
          <a:lstStyle/>
          <a:p>
            <a:r>
              <a:rPr lang="en-US" sz="2800" dirty="0">
                <a:solidFill>
                  <a:srgbClr val="FFFFFF"/>
                </a:solidFill>
              </a:rPr>
              <a:t>No-smoking leases and policies are </a:t>
            </a:r>
            <a:r>
              <a:rPr lang="en-US" sz="2800" b="1" dirty="0">
                <a:solidFill>
                  <a:srgbClr val="FFFFFF"/>
                </a:solidFill>
              </a:rPr>
              <a:t>enforceable</a:t>
            </a:r>
            <a:endParaRPr lang="en-CA" dirty="0"/>
          </a:p>
        </p:txBody>
      </p:sp>
      <p:sp>
        <p:nvSpPr>
          <p:cNvPr id="11" name="Rectangle: Rounded Corners 10">
            <a:extLst>
              <a:ext uri="{FF2B5EF4-FFF2-40B4-BE49-F238E27FC236}">
                <a16:creationId xmlns:a16="http://schemas.microsoft.com/office/drawing/2014/main" id="{3DDAD43D-7E86-4374-0453-313920946E35}"/>
              </a:ext>
            </a:extLst>
          </p:cNvPr>
          <p:cNvSpPr/>
          <p:nvPr/>
        </p:nvSpPr>
        <p:spPr>
          <a:xfrm>
            <a:off x="3415937" y="2252261"/>
            <a:ext cx="5505994" cy="352152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0AF11B43-8A30-684C-AB41-39B87254C30B}"/>
              </a:ext>
            </a:extLst>
          </p:cNvPr>
          <p:cNvSpPr>
            <a:spLocks noGrp="1"/>
          </p:cNvSpPr>
          <p:nvPr>
            <p:ph idx="1"/>
          </p:nvPr>
        </p:nvSpPr>
        <p:spPr>
          <a:xfrm>
            <a:off x="3540034" y="2698842"/>
            <a:ext cx="5381897" cy="2827516"/>
          </a:xfrm>
        </p:spPr>
        <p:txBody>
          <a:bodyPr anchor="ctr">
            <a:normAutofit fontScale="25000" lnSpcReduction="20000"/>
          </a:bodyPr>
          <a:lstStyle/>
          <a:p>
            <a:pPr marL="0" indent="0">
              <a:buNone/>
            </a:pPr>
            <a:r>
              <a:rPr lang="en-US" sz="6400" dirty="0"/>
              <a:t>Landlords, it is possible to enforce your smoke-free lease!</a:t>
            </a:r>
          </a:p>
          <a:p>
            <a:r>
              <a:rPr lang="en-US" sz="6400" dirty="0"/>
              <a:t>Smoke-Free Housing Ontario – Taking Action:</a:t>
            </a:r>
          </a:p>
          <a:p>
            <a:pPr marL="0" indent="0">
              <a:buNone/>
            </a:pPr>
            <a:r>
              <a:rPr lang="en-US" sz="6400" dirty="0">
                <a:hlinkClick r:id="rId4"/>
              </a:rPr>
              <a:t>https://smokefreehousingon.ca/taking-action/</a:t>
            </a:r>
            <a:endParaRPr lang="en-US" sz="6400" dirty="0"/>
          </a:p>
          <a:p>
            <a:pPr marL="0" indent="0">
              <a:buNone/>
            </a:pPr>
            <a:endParaRPr lang="en-US" sz="6400" dirty="0"/>
          </a:p>
          <a:p>
            <a:pPr marL="0" indent="0">
              <a:buNone/>
            </a:pPr>
            <a:r>
              <a:rPr lang="en-US" sz="6400" dirty="0"/>
              <a:t>You can find some ways to take action on second-hand smoke in multi-unit housing</a:t>
            </a:r>
          </a:p>
          <a:p>
            <a:pPr marL="285750" indent="-285750">
              <a:buFont typeface="Arial" panose="020B0604020202020204" pitchFamily="34" charset="0"/>
              <a:buChar char="•"/>
            </a:pPr>
            <a:r>
              <a:rPr lang="en-US" sz="6400" dirty="0"/>
              <a:t>Rentals</a:t>
            </a:r>
          </a:p>
          <a:p>
            <a:pPr marL="285750" indent="-285750">
              <a:buFont typeface="Arial" panose="020B0604020202020204" pitchFamily="34" charset="0"/>
              <a:buChar char="•"/>
            </a:pPr>
            <a:r>
              <a:rPr lang="en-US" sz="6400" dirty="0"/>
              <a:t>Co-ops</a:t>
            </a:r>
          </a:p>
          <a:p>
            <a:pPr marL="285750" indent="-285750">
              <a:buFont typeface="Arial" panose="020B0604020202020204" pitchFamily="34" charset="0"/>
              <a:buChar char="•"/>
            </a:pPr>
            <a:r>
              <a:rPr lang="en-US" sz="6400" dirty="0"/>
              <a:t>Condominiums</a:t>
            </a:r>
          </a:p>
          <a:p>
            <a:pPr marL="285750" indent="-285750">
              <a:buFont typeface="Arial" panose="020B0604020202020204" pitchFamily="34" charset="0"/>
              <a:buChar char="•"/>
            </a:pPr>
            <a:r>
              <a:rPr lang="en-US" sz="6400" dirty="0"/>
              <a:t>Non-Profit Housing</a:t>
            </a:r>
            <a:endParaRPr lang="en-CA" sz="6400" dirty="0"/>
          </a:p>
          <a:p>
            <a:pPr marL="0" indent="0">
              <a:buNone/>
            </a:pPr>
            <a:endParaRPr lang="en-CA" dirty="0"/>
          </a:p>
        </p:txBody>
      </p:sp>
    </p:spTree>
    <p:extLst>
      <p:ext uri="{BB962C8B-B14F-4D97-AF65-F5344CB8AC3E}">
        <p14:creationId xmlns:p14="http://schemas.microsoft.com/office/powerpoint/2010/main" val="2203814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6611-D1CF-F224-5B2C-7548DDE44492}"/>
              </a:ext>
            </a:extLst>
          </p:cNvPr>
          <p:cNvSpPr>
            <a:spLocks noGrp="1"/>
          </p:cNvSpPr>
          <p:nvPr>
            <p:ph type="title"/>
          </p:nvPr>
        </p:nvSpPr>
        <p:spPr>
          <a:xfrm>
            <a:off x="581192" y="687474"/>
            <a:ext cx="7370616" cy="1083329"/>
          </a:xfrm>
        </p:spPr>
        <p:txBody>
          <a:bodyPr/>
          <a:lstStyle/>
          <a:p>
            <a:r>
              <a:rPr lang="en-US" dirty="0"/>
              <a:t>No-smoking leases and policies are </a:t>
            </a:r>
            <a:r>
              <a:rPr lang="en-US" b="1" dirty="0"/>
              <a:t>enforceable</a:t>
            </a:r>
            <a:endParaRPr lang="en-CA" b="1" dirty="0"/>
          </a:p>
        </p:txBody>
      </p:sp>
      <p:sp>
        <p:nvSpPr>
          <p:cNvPr id="3" name="Content Placeholder 2">
            <a:extLst>
              <a:ext uri="{FF2B5EF4-FFF2-40B4-BE49-F238E27FC236}">
                <a16:creationId xmlns:a16="http://schemas.microsoft.com/office/drawing/2014/main" id="{F9B2BF32-55E9-943C-5E8C-0420859E2422}"/>
              </a:ext>
            </a:extLst>
          </p:cNvPr>
          <p:cNvSpPr>
            <a:spLocks noGrp="1"/>
          </p:cNvSpPr>
          <p:nvPr>
            <p:ph idx="1"/>
          </p:nvPr>
        </p:nvSpPr>
        <p:spPr>
          <a:xfrm>
            <a:off x="290596" y="2045123"/>
            <a:ext cx="8562808" cy="4399723"/>
          </a:xfrm>
        </p:spPr>
        <p:txBody>
          <a:bodyPr>
            <a:noAutofit/>
          </a:bodyPr>
          <a:lstStyle/>
          <a:p>
            <a:pPr marL="0" indent="0" algn="l" fontAlgn="base">
              <a:buNone/>
            </a:pPr>
            <a:r>
              <a:rPr lang="en-US" sz="1600" b="1" dirty="0">
                <a:latin typeface="+mj-lt"/>
              </a:rPr>
              <a:t>Enforcing a no-smoking policy for rentals:</a:t>
            </a:r>
          </a:p>
          <a:p>
            <a:pPr algn="l" fontAlgn="base">
              <a:buFont typeface="Arial" panose="020B0604020202020204" pitchFamily="34" charset="0"/>
              <a:buChar char="•"/>
            </a:pPr>
            <a:r>
              <a:rPr lang="en-US" sz="1600" i="0" dirty="0">
                <a:solidFill>
                  <a:srgbClr val="333333"/>
                </a:solidFill>
                <a:effectLst/>
              </a:rPr>
              <a:t>Speak with the tenant and review the no-smoking policy and their responsibilities,</a:t>
            </a:r>
          </a:p>
          <a:p>
            <a:pPr algn="l" fontAlgn="base">
              <a:buFont typeface="Arial" panose="020B0604020202020204" pitchFamily="34" charset="0"/>
              <a:buChar char="•"/>
            </a:pPr>
            <a:r>
              <a:rPr lang="en-US" sz="1600" i="0" dirty="0">
                <a:solidFill>
                  <a:srgbClr val="333333"/>
                </a:solidFill>
                <a:effectLst/>
              </a:rPr>
              <a:t>Provide a written letter to the tenant indicating the details of the violation and any discussions you have had with the tenant on the subject,</a:t>
            </a:r>
          </a:p>
          <a:p>
            <a:pPr algn="l" fontAlgn="base">
              <a:buFont typeface="Arial" panose="020B0604020202020204" pitchFamily="34" charset="0"/>
              <a:buChar char="•"/>
            </a:pPr>
            <a:r>
              <a:rPr lang="en-US" sz="1600" i="0" dirty="0">
                <a:solidFill>
                  <a:srgbClr val="333333"/>
                </a:solidFill>
                <a:effectLst/>
              </a:rPr>
              <a:t>Document all violations and witnesses to the violations,</a:t>
            </a:r>
          </a:p>
          <a:p>
            <a:pPr algn="l" fontAlgn="base">
              <a:buFont typeface="Arial" panose="020B0604020202020204" pitchFamily="34" charset="0"/>
              <a:buChar char="•"/>
            </a:pPr>
            <a:r>
              <a:rPr lang="en-US" sz="1600" i="0" dirty="0">
                <a:solidFill>
                  <a:srgbClr val="333333"/>
                </a:solidFill>
                <a:effectLst/>
              </a:rPr>
              <a:t>Write a </a:t>
            </a:r>
            <a:r>
              <a:rPr lang="en-US" sz="1600" i="0" u="none" strike="noStrike" dirty="0">
                <a:solidFill>
                  <a:srgbClr val="333333"/>
                </a:solidFill>
                <a:effectLst/>
                <a:hlinkClick r:id="rId3"/>
              </a:rPr>
              <a:t>warning letter</a:t>
            </a:r>
            <a:r>
              <a:rPr lang="en-US" sz="1600" i="0" u="none" strike="noStrike" dirty="0">
                <a:solidFill>
                  <a:srgbClr val="333333"/>
                </a:solidFill>
                <a:effectLst/>
              </a:rPr>
              <a:t> </a:t>
            </a:r>
            <a:r>
              <a:rPr lang="en-US" sz="1600" i="0" dirty="0">
                <a:solidFill>
                  <a:srgbClr val="333333"/>
                </a:solidFill>
                <a:effectLst/>
              </a:rPr>
              <a:t>before serving the tenant a </a:t>
            </a:r>
            <a:r>
              <a:rPr lang="en-US" sz="1600" i="0" u="none" strike="noStrike" dirty="0">
                <a:solidFill>
                  <a:srgbClr val="333333"/>
                </a:solidFill>
                <a:effectLst/>
                <a:hlinkClick r:id="rId4"/>
              </a:rPr>
              <a:t>Notice to Terminate a Tenancy Early N5 form</a:t>
            </a:r>
            <a:endParaRPr lang="en-US" sz="1600" i="0" dirty="0">
              <a:solidFill>
                <a:srgbClr val="333333"/>
              </a:solidFill>
              <a:effectLst/>
            </a:endParaRPr>
          </a:p>
          <a:p>
            <a:pPr algn="l" fontAlgn="base">
              <a:buFont typeface="Arial" panose="020B0604020202020204" pitchFamily="34" charset="0"/>
              <a:buChar char="•"/>
            </a:pPr>
            <a:r>
              <a:rPr lang="en-US" sz="1600" i="0" dirty="0">
                <a:solidFill>
                  <a:srgbClr val="333333"/>
                </a:solidFill>
                <a:effectLst/>
              </a:rPr>
              <a:t>Complete a ‘Notice to Terminate a Tenancy Early’ form that serves as an eviction warning</a:t>
            </a:r>
          </a:p>
          <a:p>
            <a:pPr algn="l" fontAlgn="base">
              <a:buFont typeface="Arial" panose="020B0604020202020204" pitchFamily="34" charset="0"/>
              <a:buChar char="•"/>
            </a:pPr>
            <a:r>
              <a:rPr lang="en-US" sz="1600" i="0" dirty="0">
                <a:solidFill>
                  <a:srgbClr val="333333"/>
                </a:solidFill>
                <a:effectLst/>
              </a:rPr>
              <a:t>Conduct regular inspections with proper notice, and</a:t>
            </a:r>
          </a:p>
          <a:p>
            <a:pPr algn="l" fontAlgn="base">
              <a:buFont typeface="Arial" panose="020B0604020202020204" pitchFamily="34" charset="0"/>
              <a:buChar char="•"/>
            </a:pPr>
            <a:r>
              <a:rPr lang="en-US" sz="1600" i="0" dirty="0">
                <a:solidFill>
                  <a:srgbClr val="333333"/>
                </a:solidFill>
                <a:effectLst/>
              </a:rPr>
              <a:t>Actively address complaints.</a:t>
            </a:r>
          </a:p>
          <a:p>
            <a:pPr marL="0" indent="0" algn="l" fontAlgn="base">
              <a:buNone/>
            </a:pPr>
            <a:endParaRPr lang="en-US" sz="1600" b="0" i="0" dirty="0">
              <a:solidFill>
                <a:srgbClr val="333333"/>
              </a:solidFill>
              <a:effectLst/>
            </a:endParaRPr>
          </a:p>
          <a:p>
            <a:pPr marL="0" indent="0">
              <a:buNone/>
            </a:pPr>
            <a:r>
              <a:rPr lang="en-CA" sz="1600" b="1" dirty="0"/>
              <a:t>For more information about enforcement for rentals (and other multi-unit housing): </a:t>
            </a:r>
          </a:p>
          <a:p>
            <a:pPr marL="0" indent="0" algn="ctr">
              <a:buNone/>
            </a:pPr>
            <a:r>
              <a:rPr lang="en-CA" sz="1600" b="1" dirty="0"/>
              <a:t>https://smokefreehousingon.ca/taking-action/rentals/enforcing-a-no-smoking-policy/</a:t>
            </a:r>
            <a:endParaRPr lang="en-CA" sz="1400" b="1" dirty="0"/>
          </a:p>
        </p:txBody>
      </p:sp>
    </p:spTree>
    <p:extLst>
      <p:ext uri="{BB962C8B-B14F-4D97-AF65-F5344CB8AC3E}">
        <p14:creationId xmlns:p14="http://schemas.microsoft.com/office/powerpoint/2010/main" val="208857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EB90B1-9DA3-75DB-713B-896060674F5D}"/>
              </a:ext>
            </a:extLst>
          </p:cNvPr>
          <p:cNvSpPr/>
          <p:nvPr/>
        </p:nvSpPr>
        <p:spPr>
          <a:xfrm>
            <a:off x="3494312" y="2037732"/>
            <a:ext cx="5455453" cy="373858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8BE05B7-64C4-16E4-0149-FE3C9E719752}"/>
              </a:ext>
            </a:extLst>
          </p:cNvPr>
          <p:cNvSpPr>
            <a:spLocks noGrp="1"/>
          </p:cNvSpPr>
          <p:nvPr>
            <p:ph type="title"/>
          </p:nvPr>
        </p:nvSpPr>
        <p:spPr/>
        <p:txBody>
          <a:bodyPr/>
          <a:lstStyle/>
          <a:p>
            <a:r>
              <a:rPr lang="en-US" dirty="0"/>
              <a:t>NO-SMOKING policies</a:t>
            </a:r>
            <a:endParaRPr lang="en-CA" dirty="0"/>
          </a:p>
        </p:txBody>
      </p:sp>
      <p:sp>
        <p:nvSpPr>
          <p:cNvPr id="3" name="Content Placeholder 2">
            <a:extLst>
              <a:ext uri="{FF2B5EF4-FFF2-40B4-BE49-F238E27FC236}">
                <a16:creationId xmlns:a16="http://schemas.microsoft.com/office/drawing/2014/main" id="{6F061EEF-CF19-703F-32A9-79AE86F9455A}"/>
              </a:ext>
            </a:extLst>
          </p:cNvPr>
          <p:cNvSpPr>
            <a:spLocks noGrp="1"/>
          </p:cNvSpPr>
          <p:nvPr>
            <p:ph idx="1"/>
          </p:nvPr>
        </p:nvSpPr>
        <p:spPr>
          <a:xfrm>
            <a:off x="3673926" y="2549719"/>
            <a:ext cx="5096224" cy="2884143"/>
          </a:xfrm>
        </p:spPr>
        <p:txBody>
          <a:bodyPr>
            <a:normAutofit lnSpcReduction="10000"/>
          </a:bodyPr>
          <a:lstStyle/>
          <a:p>
            <a:pPr eaLnBrk="1" hangingPunct="1">
              <a:defRPr/>
            </a:pPr>
            <a:r>
              <a:rPr lang="en-US" altLang="en-US" sz="2000" b="1" dirty="0"/>
              <a:t>Do NOT prohibit smokers from renting/occupying accommodations</a:t>
            </a:r>
          </a:p>
          <a:p>
            <a:pPr eaLnBrk="1" hangingPunct="1">
              <a:defRPr/>
            </a:pPr>
            <a:r>
              <a:rPr lang="en-US" altLang="en-US" sz="2000" b="1" dirty="0"/>
              <a:t>Do NOT evict current tenants who smoke</a:t>
            </a:r>
          </a:p>
          <a:p>
            <a:pPr eaLnBrk="1" hangingPunct="1">
              <a:defRPr/>
            </a:pPr>
            <a:r>
              <a:rPr lang="en-US" altLang="en-US" sz="2000" b="1" dirty="0"/>
              <a:t>Do NOT force tenants/members to quit smoking</a:t>
            </a:r>
          </a:p>
          <a:p>
            <a:pPr eaLnBrk="1" hangingPunct="1">
              <a:defRPr/>
            </a:pPr>
            <a:r>
              <a:rPr lang="en-US" altLang="en-US" sz="2000" b="1" dirty="0"/>
              <a:t>Do NOT force housing providers to provide non-smoking accommodations</a:t>
            </a:r>
          </a:p>
          <a:p>
            <a:endParaRPr lang="en-CA" dirty="0"/>
          </a:p>
        </p:txBody>
      </p:sp>
      <p:sp>
        <p:nvSpPr>
          <p:cNvPr id="5" name="&quot;Not Allowed&quot; Symbol 4">
            <a:extLst>
              <a:ext uri="{FF2B5EF4-FFF2-40B4-BE49-F238E27FC236}">
                <a16:creationId xmlns:a16="http://schemas.microsoft.com/office/drawing/2014/main" id="{25C3F0EA-ADD2-ADA3-E283-9A9221090EEE}"/>
              </a:ext>
            </a:extLst>
          </p:cNvPr>
          <p:cNvSpPr/>
          <p:nvPr/>
        </p:nvSpPr>
        <p:spPr>
          <a:xfrm>
            <a:off x="194235" y="2380188"/>
            <a:ext cx="3115165" cy="3053674"/>
          </a:xfrm>
          <a:prstGeom prst="noSmoking">
            <a:avLst>
              <a:gd name="adj" fmla="val 12649"/>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03616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4310F2-3261-4221-8BE1-03BD4833D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avel resting on block">
            <a:extLst>
              <a:ext uri="{FF2B5EF4-FFF2-40B4-BE49-F238E27FC236}">
                <a16:creationId xmlns:a16="http://schemas.microsoft.com/office/drawing/2014/main" id="{A5527A24-5E8F-8AF8-5435-E54C99E338EA}"/>
              </a:ext>
            </a:extLst>
          </p:cNvPr>
          <p:cNvPicPr>
            <a:picLocks noChangeAspect="1"/>
          </p:cNvPicPr>
          <p:nvPr/>
        </p:nvPicPr>
        <p:blipFill rotWithShape="1">
          <a:blip r:embed="rId2"/>
          <a:srcRect r="19091" b="9091"/>
          <a:stretch/>
        </p:blipFill>
        <p:spPr>
          <a:xfrm>
            <a:off x="20" y="10"/>
            <a:ext cx="9143980" cy="6857990"/>
          </a:xfrm>
          <a:prstGeom prst="rect">
            <a:avLst/>
          </a:prstGeom>
        </p:spPr>
      </p:pic>
      <p:grpSp>
        <p:nvGrpSpPr>
          <p:cNvPr id="12" name="Group 11">
            <a:extLst>
              <a:ext uri="{FF2B5EF4-FFF2-40B4-BE49-F238E27FC236}">
                <a16:creationId xmlns:a16="http://schemas.microsoft.com/office/drawing/2014/main" id="{8A11065F-8617-40E7-AC2B-F98E48C99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0" y="457200"/>
            <a:ext cx="5630313" cy="5935132"/>
            <a:chOff x="438067" y="457200"/>
            <a:chExt cx="7507083" cy="5935132"/>
          </a:xfrm>
        </p:grpSpPr>
        <p:sp>
          <p:nvSpPr>
            <p:cNvPr id="13" name="Rectangle 12">
              <a:extLst>
                <a:ext uri="{FF2B5EF4-FFF2-40B4-BE49-F238E27FC236}">
                  <a16:creationId xmlns:a16="http://schemas.microsoft.com/office/drawing/2014/main" id="{D58BA2E5-C873-4530-B394-51996F6E2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9D8F77D0-1D04-4C5F-9CBB-0F8353D35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14">
              <a:extLst>
                <a:ext uri="{FF2B5EF4-FFF2-40B4-BE49-F238E27FC236}">
                  <a16:creationId xmlns:a16="http://schemas.microsoft.com/office/drawing/2014/main" id="{10FFDD02-D586-474F-B2FD-CC429198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DF89599D-1124-DBC0-8A9E-0C42D2EA3C16}"/>
              </a:ext>
            </a:extLst>
          </p:cNvPr>
          <p:cNvSpPr>
            <a:spLocks noGrp="1"/>
          </p:cNvSpPr>
          <p:nvPr>
            <p:ph type="title"/>
          </p:nvPr>
        </p:nvSpPr>
        <p:spPr>
          <a:xfrm>
            <a:off x="438150" y="1006956"/>
            <a:ext cx="5410200" cy="1372177"/>
          </a:xfrm>
        </p:spPr>
        <p:txBody>
          <a:bodyPr anchor="ctr">
            <a:normAutofit/>
          </a:bodyPr>
          <a:lstStyle/>
          <a:p>
            <a:r>
              <a:rPr lang="en-US" dirty="0">
                <a:solidFill>
                  <a:srgbClr val="FFFFFF"/>
                </a:solidFill>
              </a:rPr>
              <a:t>What is legal?</a:t>
            </a:r>
            <a:endParaRPr lang="en-CA" dirty="0">
              <a:solidFill>
                <a:srgbClr val="FFFFFF"/>
              </a:solidFill>
            </a:endParaRPr>
          </a:p>
        </p:txBody>
      </p:sp>
      <p:sp>
        <p:nvSpPr>
          <p:cNvPr id="3" name="Content Placeholder 2">
            <a:extLst>
              <a:ext uri="{FF2B5EF4-FFF2-40B4-BE49-F238E27FC236}">
                <a16:creationId xmlns:a16="http://schemas.microsoft.com/office/drawing/2014/main" id="{F89E83D1-1A1A-54D3-7EDF-ECA30D33FFAC}"/>
              </a:ext>
            </a:extLst>
          </p:cNvPr>
          <p:cNvSpPr>
            <a:spLocks noGrp="1"/>
          </p:cNvSpPr>
          <p:nvPr>
            <p:ph idx="1"/>
          </p:nvPr>
        </p:nvSpPr>
        <p:spPr>
          <a:xfrm>
            <a:off x="438150" y="2182343"/>
            <a:ext cx="5181134" cy="3564467"/>
          </a:xfrm>
        </p:spPr>
        <p:txBody>
          <a:bodyPr>
            <a:normAutofit/>
          </a:bodyPr>
          <a:lstStyle/>
          <a:p>
            <a:pPr eaLnBrk="1" hangingPunct="1">
              <a:lnSpc>
                <a:spcPct val="150000"/>
              </a:lnSpc>
              <a:buFontTx/>
              <a:buNone/>
              <a:defRPr/>
            </a:pPr>
            <a:r>
              <a:rPr lang="en-US" altLang="en-US" dirty="0">
                <a:solidFill>
                  <a:srgbClr val="FFFFFF"/>
                </a:solidFill>
              </a:rPr>
              <a:t>No-smoking policy legal opinions</a:t>
            </a:r>
          </a:p>
          <a:p>
            <a:pPr eaLnBrk="1" hangingPunct="1">
              <a:lnSpc>
                <a:spcPct val="110000"/>
              </a:lnSpc>
              <a:buFontTx/>
              <a:buNone/>
              <a:defRPr/>
            </a:pPr>
            <a:r>
              <a:rPr lang="en-US" altLang="en-US" i="1" dirty="0">
                <a:solidFill>
                  <a:srgbClr val="FFFFFF"/>
                </a:solidFill>
              </a:rPr>
              <a:t>	“Landlords have the right to impose additional obligations or restrictions on tenants beyond the standard lease agreement, as long as these requirements do not conflict with the RTA, Code or any other federal law.”</a:t>
            </a:r>
            <a:endParaRPr lang="en-US" altLang="en-US" dirty="0">
              <a:solidFill>
                <a:srgbClr val="FFFFFF"/>
              </a:solidFill>
            </a:endParaRPr>
          </a:p>
          <a:p>
            <a:pPr eaLnBrk="1" hangingPunct="1">
              <a:lnSpc>
                <a:spcPct val="150000"/>
              </a:lnSpc>
              <a:defRPr/>
            </a:pPr>
            <a:r>
              <a:rPr lang="en-US" altLang="en-US" dirty="0">
                <a:solidFill>
                  <a:srgbClr val="FFFFFF"/>
                </a:solidFill>
              </a:rPr>
              <a:t>Landlord and Tenant Board decisions continue to confirm legality of no-smoking policies</a:t>
            </a:r>
          </a:p>
          <a:p>
            <a:endParaRPr lang="en-CA" dirty="0">
              <a:solidFill>
                <a:srgbClr val="FFFFFF"/>
              </a:solidFill>
            </a:endParaRPr>
          </a:p>
        </p:txBody>
      </p:sp>
    </p:spTree>
    <p:extLst>
      <p:ext uri="{BB962C8B-B14F-4D97-AF65-F5344CB8AC3E}">
        <p14:creationId xmlns:p14="http://schemas.microsoft.com/office/powerpoint/2010/main" val="245564295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22" name="Rectangle 21">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425" y="4219240"/>
            <a:ext cx="8476488" cy="9499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useBgFill="1">
        <p:nvSpPr>
          <p:cNvPr id="24" name="Rectangle 23">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425" y="4390230"/>
            <a:ext cx="8477720" cy="2020536"/>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 name="Rectangle: Rounded Corners 4">
            <a:extLst>
              <a:ext uri="{FF2B5EF4-FFF2-40B4-BE49-F238E27FC236}">
                <a16:creationId xmlns:a16="http://schemas.microsoft.com/office/drawing/2014/main" id="{B9781E22-A3CC-5B80-BA2E-FEE1E8B31821}"/>
              </a:ext>
            </a:extLst>
          </p:cNvPr>
          <p:cNvSpPr/>
          <p:nvPr/>
        </p:nvSpPr>
        <p:spPr>
          <a:xfrm>
            <a:off x="119206" y="822704"/>
            <a:ext cx="4981432" cy="5470147"/>
          </a:xfrm>
          <a:prstGeom prst="roundRect">
            <a:avLst/>
          </a:prstGeom>
          <a:solidFill>
            <a:schemeClr val="tx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A10BBC88-9CDB-F151-D8D5-1A82C13035DA}"/>
              </a:ext>
            </a:extLst>
          </p:cNvPr>
          <p:cNvSpPr>
            <a:spLocks noGrp="1"/>
          </p:cNvSpPr>
          <p:nvPr>
            <p:ph type="ctrTitle"/>
          </p:nvPr>
        </p:nvSpPr>
        <p:spPr>
          <a:xfrm>
            <a:off x="457199" y="900753"/>
            <a:ext cx="3746311" cy="4566492"/>
          </a:xfrm>
        </p:spPr>
        <p:txBody>
          <a:bodyPr>
            <a:noAutofit/>
          </a:bodyPr>
          <a:lstStyle/>
          <a:p>
            <a:r>
              <a:rPr lang="en-CA" sz="4400" b="1" dirty="0">
                <a:solidFill>
                  <a:schemeClr val="bg2"/>
                </a:solidFill>
              </a:rPr>
              <a:t>SMOKE-FREE HOUSING </a:t>
            </a:r>
            <a:br>
              <a:rPr lang="en-CA" sz="4400" b="1" dirty="0">
                <a:solidFill>
                  <a:schemeClr val="bg2"/>
                </a:solidFill>
              </a:rPr>
            </a:br>
            <a:r>
              <a:rPr lang="en-CA" sz="4400" b="1" dirty="0">
                <a:solidFill>
                  <a:schemeClr val="bg2"/>
                </a:solidFill>
              </a:rPr>
              <a:t>Resources and Supports</a:t>
            </a:r>
            <a:endParaRPr lang="en-US" sz="4400" b="1" dirty="0">
              <a:solidFill>
                <a:schemeClr val="bg2"/>
              </a:solidFill>
            </a:endParaRPr>
          </a:p>
        </p:txBody>
      </p:sp>
    </p:spTree>
    <p:extLst>
      <p:ext uri="{BB962C8B-B14F-4D97-AF65-F5344CB8AC3E}">
        <p14:creationId xmlns:p14="http://schemas.microsoft.com/office/powerpoint/2010/main" val="18082861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B31F-76B2-FEAB-ECDE-4CEF408E1AC0}"/>
              </a:ext>
            </a:extLst>
          </p:cNvPr>
          <p:cNvSpPr>
            <a:spLocks noGrp="1"/>
          </p:cNvSpPr>
          <p:nvPr>
            <p:ph type="title"/>
          </p:nvPr>
        </p:nvSpPr>
        <p:spPr/>
        <p:txBody>
          <a:bodyPr>
            <a:normAutofit/>
          </a:bodyPr>
          <a:lstStyle/>
          <a:p>
            <a:r>
              <a:rPr lang="en-US" sz="3200" dirty="0"/>
              <a:t>Smoke-Free Housing Ontario </a:t>
            </a:r>
          </a:p>
        </p:txBody>
      </p:sp>
      <p:pic>
        <p:nvPicPr>
          <p:cNvPr id="7" name="Picture 6">
            <a:extLst>
              <a:ext uri="{FF2B5EF4-FFF2-40B4-BE49-F238E27FC236}">
                <a16:creationId xmlns:a16="http://schemas.microsoft.com/office/drawing/2014/main" id="{0A9B5EF2-D993-AE86-107B-EE29CA4C377F}"/>
              </a:ext>
            </a:extLst>
          </p:cNvPr>
          <p:cNvPicPr>
            <a:picLocks noChangeAspect="1"/>
          </p:cNvPicPr>
          <p:nvPr/>
        </p:nvPicPr>
        <p:blipFill>
          <a:blip r:embed="rId3"/>
          <a:stretch>
            <a:fillRect/>
          </a:stretch>
        </p:blipFill>
        <p:spPr>
          <a:xfrm>
            <a:off x="440883" y="1978405"/>
            <a:ext cx="8262234" cy="4579149"/>
          </a:xfrm>
          <a:prstGeom prst="rect">
            <a:avLst/>
          </a:prstGeom>
        </p:spPr>
      </p:pic>
    </p:spTree>
    <p:extLst>
      <p:ext uri="{BB962C8B-B14F-4D97-AF65-F5344CB8AC3E}">
        <p14:creationId xmlns:p14="http://schemas.microsoft.com/office/powerpoint/2010/main" val="2742166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4C21-4FDA-B57D-B3FB-2CDCDFB8C63F}"/>
              </a:ext>
            </a:extLst>
          </p:cNvPr>
          <p:cNvSpPr>
            <a:spLocks noGrp="1"/>
          </p:cNvSpPr>
          <p:nvPr>
            <p:ph type="title"/>
          </p:nvPr>
        </p:nvSpPr>
        <p:spPr/>
        <p:txBody>
          <a:bodyPr/>
          <a:lstStyle/>
          <a:p>
            <a:r>
              <a:rPr lang="en-US" dirty="0"/>
              <a:t>Local resources</a:t>
            </a:r>
            <a:endParaRPr lang="en-CA" dirty="0"/>
          </a:p>
        </p:txBody>
      </p:sp>
      <p:sp>
        <p:nvSpPr>
          <p:cNvPr id="3" name="Content Placeholder 2">
            <a:extLst>
              <a:ext uri="{FF2B5EF4-FFF2-40B4-BE49-F238E27FC236}">
                <a16:creationId xmlns:a16="http://schemas.microsoft.com/office/drawing/2014/main" id="{7521B153-0CFA-91D3-555E-A94916F48883}"/>
              </a:ext>
            </a:extLst>
          </p:cNvPr>
          <p:cNvSpPr>
            <a:spLocks noGrp="1"/>
          </p:cNvSpPr>
          <p:nvPr>
            <p:ph idx="1"/>
          </p:nvPr>
        </p:nvSpPr>
        <p:spPr/>
        <p:txBody>
          <a:bodyPr/>
          <a:lstStyle/>
          <a:p>
            <a:r>
              <a:rPr lang="en-CA" dirty="0"/>
              <a:t>For PHU to insert local Smoke-Free/Vape-Free campaigns including for smoke-free housing. Otherwise delete.</a:t>
            </a:r>
          </a:p>
        </p:txBody>
      </p:sp>
    </p:spTree>
    <p:extLst>
      <p:ext uri="{BB962C8B-B14F-4D97-AF65-F5344CB8AC3E}">
        <p14:creationId xmlns:p14="http://schemas.microsoft.com/office/powerpoint/2010/main" val="237779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14310F2-3261-4221-8BE1-03BD4833D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eps against a white wall">
            <a:extLst>
              <a:ext uri="{FF2B5EF4-FFF2-40B4-BE49-F238E27FC236}">
                <a16:creationId xmlns:a16="http://schemas.microsoft.com/office/drawing/2014/main" id="{EE85D9CE-F65B-9A56-E1DC-A22E2302EC27}"/>
              </a:ext>
            </a:extLst>
          </p:cNvPr>
          <p:cNvPicPr>
            <a:picLocks noChangeAspect="1"/>
          </p:cNvPicPr>
          <p:nvPr/>
        </p:nvPicPr>
        <p:blipFill rotWithShape="1">
          <a:blip r:embed="rId3"/>
          <a:srcRect t="9091" r="19091"/>
          <a:stretch/>
        </p:blipFill>
        <p:spPr>
          <a:xfrm>
            <a:off x="20" y="10"/>
            <a:ext cx="9143980" cy="6857990"/>
          </a:xfrm>
          <a:prstGeom prst="rect">
            <a:avLst/>
          </a:prstGeom>
        </p:spPr>
      </p:pic>
      <p:grpSp>
        <p:nvGrpSpPr>
          <p:cNvPr id="28" name="Group 27">
            <a:extLst>
              <a:ext uri="{FF2B5EF4-FFF2-40B4-BE49-F238E27FC236}">
                <a16:creationId xmlns:a16="http://schemas.microsoft.com/office/drawing/2014/main" id="{8A11065F-8617-40E7-AC2B-F98E48C99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0" y="457200"/>
            <a:ext cx="5630313" cy="5935132"/>
            <a:chOff x="438067" y="457200"/>
            <a:chExt cx="7507083" cy="5935132"/>
          </a:xfrm>
        </p:grpSpPr>
        <p:sp>
          <p:nvSpPr>
            <p:cNvPr id="29" name="Rectangle 28">
              <a:extLst>
                <a:ext uri="{FF2B5EF4-FFF2-40B4-BE49-F238E27FC236}">
                  <a16:creationId xmlns:a16="http://schemas.microsoft.com/office/drawing/2014/main" id="{D58BA2E5-C873-4530-B394-51996F6E2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Rectangle 29">
              <a:extLst>
                <a:ext uri="{FF2B5EF4-FFF2-40B4-BE49-F238E27FC236}">
                  <a16:creationId xmlns:a16="http://schemas.microsoft.com/office/drawing/2014/main" id="{9D8F77D0-1D04-4C5F-9CBB-0F8353D35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30">
              <a:extLst>
                <a:ext uri="{FF2B5EF4-FFF2-40B4-BE49-F238E27FC236}">
                  <a16:creationId xmlns:a16="http://schemas.microsoft.com/office/drawing/2014/main" id="{10FFDD02-D586-474F-B2FD-CC429198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770EF85D-300F-164D-D2F0-F9FF5F33C9D9}"/>
              </a:ext>
            </a:extLst>
          </p:cNvPr>
          <p:cNvSpPr>
            <a:spLocks noGrp="1"/>
          </p:cNvSpPr>
          <p:nvPr>
            <p:ph type="title"/>
          </p:nvPr>
        </p:nvSpPr>
        <p:spPr>
          <a:xfrm>
            <a:off x="438150" y="1006956"/>
            <a:ext cx="5410200" cy="1372177"/>
          </a:xfrm>
        </p:spPr>
        <p:txBody>
          <a:bodyPr anchor="ctr">
            <a:normAutofit/>
          </a:bodyPr>
          <a:lstStyle/>
          <a:p>
            <a:r>
              <a:rPr lang="en-CA" dirty="0">
                <a:solidFill>
                  <a:srgbClr val="FFFFFF"/>
                </a:solidFill>
              </a:rPr>
              <a:t>Next Steps and Recommendations</a:t>
            </a:r>
            <a:endParaRPr lang="en-US" dirty="0">
              <a:solidFill>
                <a:srgbClr val="FFFFFF"/>
              </a:solidFill>
            </a:endParaRPr>
          </a:p>
        </p:txBody>
      </p:sp>
      <p:sp>
        <p:nvSpPr>
          <p:cNvPr id="3" name="Content Placeholder 2">
            <a:extLst>
              <a:ext uri="{FF2B5EF4-FFF2-40B4-BE49-F238E27FC236}">
                <a16:creationId xmlns:a16="http://schemas.microsoft.com/office/drawing/2014/main" id="{179E8712-F424-BC91-0B1D-DFD9E667B3D9}"/>
              </a:ext>
            </a:extLst>
          </p:cNvPr>
          <p:cNvSpPr>
            <a:spLocks noGrp="1"/>
          </p:cNvSpPr>
          <p:nvPr>
            <p:ph idx="1"/>
          </p:nvPr>
        </p:nvSpPr>
        <p:spPr>
          <a:xfrm>
            <a:off x="435894" y="2438399"/>
            <a:ext cx="5412455" cy="3564467"/>
          </a:xfrm>
        </p:spPr>
        <p:txBody>
          <a:bodyPr>
            <a:normAutofit/>
          </a:bodyPr>
          <a:lstStyle/>
          <a:p>
            <a:endParaRPr lang="en-US" dirty="0">
              <a:solidFill>
                <a:srgbClr val="FFFFFF"/>
              </a:solidFill>
            </a:endParaRPr>
          </a:p>
          <a:p>
            <a:r>
              <a:rPr lang="en-US" dirty="0">
                <a:solidFill>
                  <a:srgbClr val="FFFFFF"/>
                </a:solidFill>
              </a:rPr>
              <a:t>Refer to your local health unit for more information:</a:t>
            </a:r>
          </a:p>
          <a:p>
            <a:pPr marL="0" indent="0">
              <a:buNone/>
            </a:pPr>
            <a:r>
              <a:rPr lang="en-US" dirty="0">
                <a:solidFill>
                  <a:srgbClr val="FFFFFF"/>
                </a:solidFill>
              </a:rPr>
              <a:t>	https://www.ontario.ca/page/public-health-unit-locations </a:t>
            </a:r>
          </a:p>
          <a:p>
            <a:r>
              <a:rPr lang="en-US" dirty="0">
                <a:solidFill>
                  <a:srgbClr val="FFFFFF"/>
                </a:solidFill>
              </a:rPr>
              <a:t>Smoke-Free Housing Ontario website:</a:t>
            </a:r>
          </a:p>
          <a:p>
            <a:pPr marL="0" indent="0">
              <a:buNone/>
            </a:pPr>
            <a:r>
              <a:rPr lang="en-US" dirty="0">
                <a:solidFill>
                  <a:srgbClr val="FFFFFF"/>
                </a:solidFill>
              </a:rPr>
              <a:t>	https://smokefreehousingon.ca/</a:t>
            </a:r>
          </a:p>
          <a:p>
            <a:r>
              <a:rPr lang="en-US" dirty="0">
                <a:solidFill>
                  <a:srgbClr val="FFFFFF"/>
                </a:solidFill>
              </a:rPr>
              <a:t>Landlord and Tenant Board: </a:t>
            </a:r>
          </a:p>
          <a:p>
            <a:pPr marL="0" indent="0">
              <a:buNone/>
            </a:pPr>
            <a:r>
              <a:rPr lang="en-US" dirty="0">
                <a:solidFill>
                  <a:srgbClr val="FFFFFF"/>
                </a:solidFill>
              </a:rPr>
              <a:t>	https://tribunalsontario.ca/ltb/ </a:t>
            </a:r>
          </a:p>
          <a:p>
            <a:endParaRPr lang="en-US" dirty="0">
              <a:solidFill>
                <a:srgbClr val="FFFFFF"/>
              </a:solidFill>
            </a:endParaRPr>
          </a:p>
        </p:txBody>
      </p:sp>
    </p:spTree>
    <p:extLst>
      <p:ext uri="{BB962C8B-B14F-4D97-AF65-F5344CB8AC3E}">
        <p14:creationId xmlns:p14="http://schemas.microsoft.com/office/powerpoint/2010/main" val="12176771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0E4C-BFA9-3953-5EA5-64B2DE08D3C9}"/>
              </a:ext>
            </a:extLst>
          </p:cNvPr>
          <p:cNvSpPr>
            <a:spLocks noGrp="1"/>
          </p:cNvSpPr>
          <p:nvPr>
            <p:ph type="title"/>
          </p:nvPr>
        </p:nvSpPr>
        <p:spPr>
          <a:xfrm>
            <a:off x="435894" y="702156"/>
            <a:ext cx="8272212" cy="1013800"/>
          </a:xfrm>
        </p:spPr>
        <p:txBody>
          <a:bodyPr>
            <a:normAutofit/>
          </a:bodyPr>
          <a:lstStyle/>
          <a:p>
            <a:r>
              <a:rPr lang="en-CA" dirty="0"/>
              <a:t>Health Risks due to Second-hand Smoke</a:t>
            </a:r>
            <a:endParaRPr lang="en-US" dirty="0"/>
          </a:p>
        </p:txBody>
      </p:sp>
      <p:sp>
        <p:nvSpPr>
          <p:cNvPr id="29" name="Rectangle 28">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2180496"/>
            <a:ext cx="4053480"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758458-933B-BD59-4DF4-A0A361A6CAD9}"/>
              </a:ext>
            </a:extLst>
          </p:cNvPr>
          <p:cNvSpPr>
            <a:spLocks noGrp="1"/>
          </p:cNvSpPr>
          <p:nvPr>
            <p:ph idx="1"/>
          </p:nvPr>
        </p:nvSpPr>
        <p:spPr>
          <a:xfrm>
            <a:off x="4751853" y="2180496"/>
            <a:ext cx="4053480" cy="4515726"/>
          </a:xfrm>
        </p:spPr>
        <p:txBody>
          <a:bodyPr>
            <a:normAutofit fontScale="92500"/>
          </a:bodyPr>
          <a:lstStyle/>
          <a:p>
            <a:pPr>
              <a:buClr>
                <a:srgbClr val="6BE6FF"/>
              </a:buClr>
            </a:pPr>
            <a:r>
              <a:rPr lang="en-US" sz="2200" dirty="0"/>
              <a:t>There is no risk-free exposure to second-hand smoke (SHS). SHS contains more than 7,000 chemicals, at least 69 of these cause cancer.</a:t>
            </a:r>
          </a:p>
          <a:p>
            <a:pPr>
              <a:buClr>
                <a:srgbClr val="6BE6FF"/>
              </a:buClr>
            </a:pPr>
            <a:r>
              <a:rPr lang="en-US" sz="2200" dirty="0"/>
              <a:t>Exposure to SHS affects the health of all residents, especially infants,  children and pregnant persons, the elderly, and those with pre-existing health conditions like asthma and chronic obstructive pulmonary disease. </a:t>
            </a:r>
          </a:p>
          <a:p>
            <a:pPr marL="0" indent="0">
              <a:buClr>
                <a:srgbClr val="6BE6FF"/>
              </a:buClr>
              <a:buNone/>
            </a:pPr>
            <a:r>
              <a:rPr lang="en-US" dirty="0"/>
              <a:t> </a:t>
            </a:r>
          </a:p>
          <a:p>
            <a:pPr>
              <a:buClr>
                <a:srgbClr val="6BE6FF"/>
              </a:buClr>
            </a:pPr>
            <a:endParaRPr lang="en-US" dirty="0"/>
          </a:p>
        </p:txBody>
      </p:sp>
      <p:pic>
        <p:nvPicPr>
          <p:cNvPr id="6" name="Picture 5" descr="Blue smoke">
            <a:extLst>
              <a:ext uri="{FF2B5EF4-FFF2-40B4-BE49-F238E27FC236}">
                <a16:creationId xmlns:a16="http://schemas.microsoft.com/office/drawing/2014/main" id="{587E9967-F693-A967-1827-07D1DE4954F5}"/>
              </a:ext>
            </a:extLst>
          </p:cNvPr>
          <p:cNvPicPr>
            <a:picLocks noChangeAspect="1"/>
          </p:cNvPicPr>
          <p:nvPr/>
        </p:nvPicPr>
        <p:blipFill>
          <a:blip r:embed="rId3"/>
          <a:stretch>
            <a:fillRect/>
          </a:stretch>
        </p:blipFill>
        <p:spPr>
          <a:xfrm>
            <a:off x="454026" y="2333594"/>
            <a:ext cx="3815225" cy="3739486"/>
          </a:xfrm>
          <a:prstGeom prst="rect">
            <a:avLst/>
          </a:prstGeom>
        </p:spPr>
      </p:pic>
    </p:spTree>
    <p:extLst>
      <p:ext uri="{BB962C8B-B14F-4D97-AF65-F5344CB8AC3E}">
        <p14:creationId xmlns:p14="http://schemas.microsoft.com/office/powerpoint/2010/main" val="301147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14310F2-3261-4221-8BE1-03BD4833D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xplosion of a cloud of powder of particles of color white and a black background">
            <a:extLst>
              <a:ext uri="{FF2B5EF4-FFF2-40B4-BE49-F238E27FC236}">
                <a16:creationId xmlns:a16="http://schemas.microsoft.com/office/drawing/2014/main" id="{DDCF52B5-8F81-9115-76B3-8C0021510F1E}"/>
              </a:ext>
            </a:extLst>
          </p:cNvPr>
          <p:cNvPicPr>
            <a:picLocks noChangeAspect="1"/>
          </p:cNvPicPr>
          <p:nvPr/>
        </p:nvPicPr>
        <p:blipFill rotWithShape="1">
          <a:blip r:embed="rId3"/>
          <a:srcRect l="16080" r="28117" b="794"/>
          <a:stretch/>
        </p:blipFill>
        <p:spPr>
          <a:xfrm rot="16200000">
            <a:off x="1143000" y="-1143000"/>
            <a:ext cx="6858000" cy="9144000"/>
          </a:xfrm>
          <a:prstGeom prst="rect">
            <a:avLst/>
          </a:prstGeom>
        </p:spPr>
      </p:pic>
      <p:grpSp>
        <p:nvGrpSpPr>
          <p:cNvPr id="32" name="Group 31">
            <a:extLst>
              <a:ext uri="{FF2B5EF4-FFF2-40B4-BE49-F238E27FC236}">
                <a16:creationId xmlns:a16="http://schemas.microsoft.com/office/drawing/2014/main" id="{8A11065F-8617-40E7-AC2B-F98E48C99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0" y="457200"/>
            <a:ext cx="5630313" cy="5935132"/>
            <a:chOff x="438067" y="457200"/>
            <a:chExt cx="7507083" cy="5935132"/>
          </a:xfrm>
        </p:grpSpPr>
        <p:sp>
          <p:nvSpPr>
            <p:cNvPr id="37" name="Rectangle 36">
              <a:extLst>
                <a:ext uri="{FF2B5EF4-FFF2-40B4-BE49-F238E27FC236}">
                  <a16:creationId xmlns:a16="http://schemas.microsoft.com/office/drawing/2014/main" id="{D58BA2E5-C873-4530-B394-51996F6E2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8" name="Rectangle 37">
              <a:extLst>
                <a:ext uri="{FF2B5EF4-FFF2-40B4-BE49-F238E27FC236}">
                  <a16:creationId xmlns:a16="http://schemas.microsoft.com/office/drawing/2014/main" id="{9D8F77D0-1D04-4C5F-9CBB-0F8353D35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9" name="Rectangle 38">
              <a:extLst>
                <a:ext uri="{FF2B5EF4-FFF2-40B4-BE49-F238E27FC236}">
                  <a16:creationId xmlns:a16="http://schemas.microsoft.com/office/drawing/2014/main" id="{10FFDD02-D586-474F-B2FD-CC429198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09870E4C-BFA9-3953-5EA5-64B2DE08D3C9}"/>
              </a:ext>
            </a:extLst>
          </p:cNvPr>
          <p:cNvSpPr>
            <a:spLocks noGrp="1"/>
          </p:cNvSpPr>
          <p:nvPr>
            <p:ph type="title"/>
          </p:nvPr>
        </p:nvSpPr>
        <p:spPr>
          <a:xfrm>
            <a:off x="438150" y="1006956"/>
            <a:ext cx="5410200" cy="1372177"/>
          </a:xfrm>
        </p:spPr>
        <p:txBody>
          <a:bodyPr anchor="ctr">
            <a:normAutofit/>
          </a:bodyPr>
          <a:lstStyle/>
          <a:p>
            <a:r>
              <a:rPr lang="en-CA" dirty="0">
                <a:solidFill>
                  <a:srgbClr val="FFFFFF"/>
                </a:solidFill>
              </a:rPr>
              <a:t>Health Risks due to third-hand Smoke</a:t>
            </a:r>
            <a:endParaRPr lang="en-US" dirty="0">
              <a:solidFill>
                <a:srgbClr val="FFFFFF"/>
              </a:solidFill>
            </a:endParaRPr>
          </a:p>
        </p:txBody>
      </p:sp>
      <p:sp>
        <p:nvSpPr>
          <p:cNvPr id="3" name="Content Placeholder 2">
            <a:extLst>
              <a:ext uri="{FF2B5EF4-FFF2-40B4-BE49-F238E27FC236}">
                <a16:creationId xmlns:a16="http://schemas.microsoft.com/office/drawing/2014/main" id="{97758458-933B-BD59-4DF4-A0A361A6CAD9}"/>
              </a:ext>
            </a:extLst>
          </p:cNvPr>
          <p:cNvSpPr>
            <a:spLocks noGrp="1"/>
          </p:cNvSpPr>
          <p:nvPr>
            <p:ph idx="1"/>
          </p:nvPr>
        </p:nvSpPr>
        <p:spPr>
          <a:xfrm>
            <a:off x="438150" y="2286577"/>
            <a:ext cx="5412455" cy="3564467"/>
          </a:xfrm>
        </p:spPr>
        <p:txBody>
          <a:bodyPr>
            <a:normAutofit/>
          </a:bodyPr>
          <a:lstStyle/>
          <a:p>
            <a:pPr eaLnBrk="1" hangingPunct="1"/>
            <a:r>
              <a:rPr lang="en-CA" altLang="en-US" dirty="0">
                <a:solidFill>
                  <a:srgbClr val="FFFFFF"/>
                </a:solidFill>
              </a:rPr>
              <a:t>Third-hand smoke (THS) is residual smoke contamination that persists for weeks, months, years</a:t>
            </a:r>
          </a:p>
          <a:p>
            <a:pPr eaLnBrk="1" hangingPunct="1"/>
            <a:r>
              <a:rPr lang="en-CA" altLang="en-US" dirty="0">
                <a:solidFill>
                  <a:srgbClr val="FFFFFF"/>
                </a:solidFill>
              </a:rPr>
              <a:t>THS settles on surfaces (carpets, curtains, furnishings, walls, ceilings) and in dust and then “off-gases” toxic chemicals that are harmful to human health</a:t>
            </a:r>
          </a:p>
          <a:p>
            <a:pPr eaLnBrk="1" hangingPunct="1"/>
            <a:r>
              <a:rPr lang="en-CA" altLang="en-US" dirty="0">
                <a:solidFill>
                  <a:srgbClr val="FFFFFF"/>
                </a:solidFill>
              </a:rPr>
              <a:t>This has triggered many hotels and car rental companies to go smoke-free</a:t>
            </a:r>
          </a:p>
          <a:p>
            <a:pPr eaLnBrk="1" hangingPunct="1">
              <a:spcBef>
                <a:spcPts val="0"/>
              </a:spcBef>
              <a:spcAft>
                <a:spcPts val="0"/>
              </a:spcAft>
            </a:pPr>
            <a:r>
              <a:rPr lang="en-CA" altLang="en-US" dirty="0">
                <a:solidFill>
                  <a:srgbClr val="FFFFFF"/>
                </a:solidFill>
              </a:rPr>
              <a:t>Consider young children and</a:t>
            </a:r>
          </a:p>
          <a:p>
            <a:pPr eaLnBrk="1" hangingPunct="1">
              <a:spcBef>
                <a:spcPts val="0"/>
              </a:spcBef>
              <a:spcAft>
                <a:spcPts val="0"/>
              </a:spcAft>
              <a:buFontTx/>
              <a:buNone/>
            </a:pPr>
            <a:r>
              <a:rPr lang="en-CA" altLang="en-US" dirty="0">
                <a:solidFill>
                  <a:srgbClr val="FFFFFF"/>
                </a:solidFill>
              </a:rPr>
              <a:t>    pets who touch surfaces often</a:t>
            </a:r>
            <a:r>
              <a:rPr lang="en-US" dirty="0">
                <a:solidFill>
                  <a:srgbClr val="FFFFFF"/>
                </a:solidFill>
              </a:rPr>
              <a:t> </a:t>
            </a:r>
          </a:p>
        </p:txBody>
      </p:sp>
    </p:spTree>
    <p:extLst>
      <p:ext uri="{BB962C8B-B14F-4D97-AF65-F5344CB8AC3E}">
        <p14:creationId xmlns:p14="http://schemas.microsoft.com/office/powerpoint/2010/main" val="33445504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baby in yellow onesie">
            <a:extLst>
              <a:ext uri="{FF2B5EF4-FFF2-40B4-BE49-F238E27FC236}">
                <a16:creationId xmlns:a16="http://schemas.microsoft.com/office/drawing/2014/main" id="{51102430-F454-F57C-E300-3D64EBA4F664}"/>
              </a:ext>
            </a:extLst>
          </p:cNvPr>
          <p:cNvPicPr>
            <a:picLocks noChangeAspect="1"/>
          </p:cNvPicPr>
          <p:nvPr/>
        </p:nvPicPr>
        <p:blipFill rotWithShape="1">
          <a:blip r:embed="rId3">
            <a:alphaModFix amt="85000"/>
          </a:blip>
          <a:srcRect l="43540" t="4723" r="15056" b="-1"/>
          <a:stretch/>
        </p:blipFill>
        <p:spPr>
          <a:xfrm>
            <a:off x="4679343" y="0"/>
            <a:ext cx="4464657" cy="6858000"/>
          </a:xfrm>
          <a:prstGeom prst="rect">
            <a:avLst/>
          </a:prstGeom>
        </p:spPr>
      </p:pic>
      <p:grpSp>
        <p:nvGrpSpPr>
          <p:cNvPr id="48" name="Group 47">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49" name="Rectangle 48">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0" name="Rectangle 49">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A028CDD3-F008-DB3E-7D48-FCB9CA49F728}"/>
              </a:ext>
            </a:extLst>
          </p:cNvPr>
          <p:cNvSpPr>
            <a:spLocks noGrp="1"/>
          </p:cNvSpPr>
          <p:nvPr>
            <p:ph type="title"/>
          </p:nvPr>
        </p:nvSpPr>
        <p:spPr>
          <a:xfrm>
            <a:off x="241685" y="261535"/>
            <a:ext cx="4136106" cy="1372177"/>
          </a:xfrm>
        </p:spPr>
        <p:txBody>
          <a:bodyPr anchor="ctr">
            <a:normAutofit/>
          </a:bodyPr>
          <a:lstStyle/>
          <a:p>
            <a:r>
              <a:rPr lang="en-CA" sz="2600" b="1" dirty="0">
                <a:solidFill>
                  <a:srgbClr val="FFFFFF"/>
                </a:solidFill>
              </a:rPr>
              <a:t>Risks to Pre-Born, Infants &amp; children</a:t>
            </a:r>
            <a:endParaRPr lang="en-US" sz="2600" b="1" dirty="0">
              <a:solidFill>
                <a:srgbClr val="FFFFFF"/>
              </a:solidFill>
            </a:endParaRPr>
          </a:p>
        </p:txBody>
      </p:sp>
      <p:sp>
        <p:nvSpPr>
          <p:cNvPr id="3" name="Content Placeholder 2">
            <a:extLst>
              <a:ext uri="{FF2B5EF4-FFF2-40B4-BE49-F238E27FC236}">
                <a16:creationId xmlns:a16="http://schemas.microsoft.com/office/drawing/2014/main" id="{B4786194-1C57-4A63-3332-14B43D856EAB}"/>
              </a:ext>
            </a:extLst>
          </p:cNvPr>
          <p:cNvSpPr>
            <a:spLocks noGrp="1"/>
          </p:cNvSpPr>
          <p:nvPr>
            <p:ph idx="1"/>
          </p:nvPr>
        </p:nvSpPr>
        <p:spPr>
          <a:xfrm>
            <a:off x="328551" y="2159111"/>
            <a:ext cx="3731157" cy="4173489"/>
          </a:xfrm>
        </p:spPr>
        <p:txBody>
          <a:bodyPr>
            <a:noAutofit/>
          </a:bodyPr>
          <a:lstStyle/>
          <a:p>
            <a:pPr>
              <a:lnSpc>
                <a:spcPct val="120000"/>
              </a:lnSpc>
              <a:buClr>
                <a:srgbClr val="D6B27E"/>
              </a:buClr>
            </a:pPr>
            <a:r>
              <a:rPr lang="en-CA" sz="1700" dirty="0">
                <a:solidFill>
                  <a:srgbClr val="FFFFFF"/>
                </a:solidFill>
              </a:rPr>
              <a:t>During pregnancy, SHS exposure results in a higher risk of </a:t>
            </a:r>
            <a:r>
              <a:rPr lang="en-CA" sz="1700" b="1" dirty="0">
                <a:solidFill>
                  <a:srgbClr val="FFFFFF"/>
                </a:solidFill>
              </a:rPr>
              <a:t>still birth </a:t>
            </a:r>
            <a:r>
              <a:rPr lang="en-CA" sz="1700" dirty="0">
                <a:solidFill>
                  <a:srgbClr val="FFFFFF"/>
                </a:solidFill>
              </a:rPr>
              <a:t>and </a:t>
            </a:r>
            <a:r>
              <a:rPr lang="en-CA" sz="1700" b="1" dirty="0">
                <a:solidFill>
                  <a:srgbClr val="FFFFFF"/>
                </a:solidFill>
              </a:rPr>
              <a:t>premature birth, low birth weight </a:t>
            </a:r>
            <a:r>
              <a:rPr lang="en-CA" sz="1700" dirty="0">
                <a:solidFill>
                  <a:srgbClr val="FFFFFF"/>
                </a:solidFill>
              </a:rPr>
              <a:t>and babies are at risk of developing health problems in childhood such as </a:t>
            </a:r>
            <a:r>
              <a:rPr lang="en-CA" sz="1700" b="1" dirty="0">
                <a:solidFill>
                  <a:srgbClr val="FFFFFF"/>
                </a:solidFill>
              </a:rPr>
              <a:t>leukemia, lymphomas </a:t>
            </a:r>
            <a:r>
              <a:rPr lang="en-CA" sz="1700" dirty="0">
                <a:solidFill>
                  <a:srgbClr val="FFFFFF"/>
                </a:solidFill>
              </a:rPr>
              <a:t>or</a:t>
            </a:r>
            <a:r>
              <a:rPr lang="en-CA" sz="1700" b="1" dirty="0">
                <a:solidFill>
                  <a:srgbClr val="FFFFFF"/>
                </a:solidFill>
              </a:rPr>
              <a:t> brain tumors. </a:t>
            </a:r>
          </a:p>
          <a:p>
            <a:pPr>
              <a:lnSpc>
                <a:spcPct val="120000"/>
              </a:lnSpc>
              <a:buClr>
                <a:srgbClr val="D6B27E"/>
              </a:buClr>
            </a:pPr>
            <a:r>
              <a:rPr lang="en-CA" sz="1700" dirty="0">
                <a:solidFill>
                  <a:srgbClr val="FFFFFF"/>
                </a:solidFill>
              </a:rPr>
              <a:t>Increased risk to babies and children:</a:t>
            </a:r>
          </a:p>
          <a:p>
            <a:pPr lvl="1">
              <a:lnSpc>
                <a:spcPct val="120000"/>
              </a:lnSpc>
              <a:buClr>
                <a:srgbClr val="D6B27E"/>
              </a:buClr>
            </a:pPr>
            <a:r>
              <a:rPr lang="en-CA" sz="1700" b="1" dirty="0">
                <a:solidFill>
                  <a:srgbClr val="FFFFFF"/>
                </a:solidFill>
              </a:rPr>
              <a:t>Sudden Infant Deaths Syndrome (SIDS)</a:t>
            </a:r>
          </a:p>
          <a:p>
            <a:pPr lvl="1">
              <a:lnSpc>
                <a:spcPct val="120000"/>
              </a:lnSpc>
              <a:buClr>
                <a:srgbClr val="D6B27E"/>
              </a:buClr>
            </a:pPr>
            <a:r>
              <a:rPr lang="en-CA" sz="1700" b="1" dirty="0">
                <a:solidFill>
                  <a:srgbClr val="FFFFFF"/>
                </a:solidFill>
              </a:rPr>
              <a:t>Respiratory illnesses like asthma, pneumonia, bronchitis</a:t>
            </a:r>
          </a:p>
          <a:p>
            <a:pPr lvl="1">
              <a:lnSpc>
                <a:spcPct val="120000"/>
              </a:lnSpc>
              <a:buClr>
                <a:srgbClr val="D6B27E"/>
              </a:buClr>
            </a:pPr>
            <a:r>
              <a:rPr lang="en-CA" sz="1700" b="1" dirty="0">
                <a:solidFill>
                  <a:srgbClr val="FFFFFF"/>
                </a:solidFill>
              </a:rPr>
              <a:t>Ear infections</a:t>
            </a:r>
          </a:p>
        </p:txBody>
      </p:sp>
      <p:sp>
        <p:nvSpPr>
          <p:cNvPr id="6" name="Rectangle 5">
            <a:extLst>
              <a:ext uri="{FF2B5EF4-FFF2-40B4-BE49-F238E27FC236}">
                <a16:creationId xmlns:a16="http://schemas.microsoft.com/office/drawing/2014/main" id="{E9992503-70B4-9537-0814-D8CC30870CF5}"/>
              </a:ext>
            </a:extLst>
          </p:cNvPr>
          <p:cNvSpPr/>
          <p:nvPr/>
        </p:nvSpPr>
        <p:spPr>
          <a:xfrm>
            <a:off x="241685" y="1472845"/>
            <a:ext cx="5231652"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809578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nior couple laughing together">
            <a:extLst>
              <a:ext uri="{FF2B5EF4-FFF2-40B4-BE49-F238E27FC236}">
                <a16:creationId xmlns:a16="http://schemas.microsoft.com/office/drawing/2014/main" id="{ECA2D817-1484-4DDD-99F5-16B34819C2BB}"/>
              </a:ext>
            </a:extLst>
          </p:cNvPr>
          <p:cNvPicPr>
            <a:picLocks noChangeAspect="1"/>
          </p:cNvPicPr>
          <p:nvPr/>
        </p:nvPicPr>
        <p:blipFill rotWithShape="1">
          <a:blip r:embed="rId3"/>
          <a:srcRect t="9091" r="19091"/>
          <a:stretch/>
        </p:blipFill>
        <p:spPr>
          <a:xfrm>
            <a:off x="20" y="10"/>
            <a:ext cx="9143980" cy="6857990"/>
          </a:xfrm>
          <a:prstGeom prst="rect">
            <a:avLst/>
          </a:prstGeom>
        </p:spPr>
      </p:pic>
      <p:grpSp>
        <p:nvGrpSpPr>
          <p:cNvPr id="17" name="Group 16">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1" y="457200"/>
            <a:ext cx="2777491" cy="5935132"/>
            <a:chOff x="438068" y="457200"/>
            <a:chExt cx="3703320" cy="5935132"/>
          </a:xfrm>
        </p:grpSpPr>
        <p:sp>
          <p:nvSpPr>
            <p:cNvPr id="18" name="Rectangle 17">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18">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DBD227BA-83C7-4559-3128-1D640234DBFD}"/>
              </a:ext>
            </a:extLst>
          </p:cNvPr>
          <p:cNvSpPr>
            <a:spLocks noGrp="1"/>
          </p:cNvSpPr>
          <p:nvPr>
            <p:ph type="title"/>
          </p:nvPr>
        </p:nvSpPr>
        <p:spPr>
          <a:xfrm>
            <a:off x="435894" y="676756"/>
            <a:ext cx="2559050" cy="1372177"/>
          </a:xfrm>
        </p:spPr>
        <p:txBody>
          <a:bodyPr anchor="ctr">
            <a:normAutofit/>
          </a:bodyPr>
          <a:lstStyle/>
          <a:p>
            <a:r>
              <a:rPr lang="en-CA" dirty="0">
                <a:solidFill>
                  <a:srgbClr val="FFFFFF"/>
                </a:solidFill>
              </a:rPr>
              <a:t>Risks to Adults</a:t>
            </a:r>
            <a:endParaRPr lang="en-US" dirty="0">
              <a:solidFill>
                <a:srgbClr val="FFFFFF"/>
              </a:solidFill>
            </a:endParaRPr>
          </a:p>
        </p:txBody>
      </p:sp>
      <p:sp>
        <p:nvSpPr>
          <p:cNvPr id="3" name="Content Placeholder 2">
            <a:extLst>
              <a:ext uri="{FF2B5EF4-FFF2-40B4-BE49-F238E27FC236}">
                <a16:creationId xmlns:a16="http://schemas.microsoft.com/office/drawing/2014/main" id="{1D175842-B5FA-5141-007C-A21869697094}"/>
              </a:ext>
            </a:extLst>
          </p:cNvPr>
          <p:cNvSpPr>
            <a:spLocks noGrp="1"/>
          </p:cNvSpPr>
          <p:nvPr>
            <p:ph idx="1"/>
          </p:nvPr>
        </p:nvSpPr>
        <p:spPr>
          <a:xfrm>
            <a:off x="435894" y="1922864"/>
            <a:ext cx="2561306" cy="4258379"/>
          </a:xfrm>
        </p:spPr>
        <p:txBody>
          <a:bodyPr>
            <a:normAutofit/>
          </a:bodyPr>
          <a:lstStyle/>
          <a:p>
            <a:pPr marL="0" indent="0">
              <a:lnSpc>
                <a:spcPct val="90000"/>
              </a:lnSpc>
              <a:buNone/>
            </a:pPr>
            <a:r>
              <a:rPr lang="en-US" dirty="0">
                <a:solidFill>
                  <a:srgbClr val="FFFFFF"/>
                </a:solidFill>
              </a:rPr>
              <a:t>Second-hand smoke increases the risk of:</a:t>
            </a:r>
          </a:p>
          <a:p>
            <a:pPr>
              <a:lnSpc>
                <a:spcPct val="90000"/>
              </a:lnSpc>
            </a:pPr>
            <a:r>
              <a:rPr lang="en-US" dirty="0">
                <a:solidFill>
                  <a:srgbClr val="FFFFFF"/>
                </a:solidFill>
              </a:rPr>
              <a:t>heart problems</a:t>
            </a:r>
          </a:p>
          <a:p>
            <a:pPr>
              <a:lnSpc>
                <a:spcPct val="90000"/>
              </a:lnSpc>
            </a:pPr>
            <a:r>
              <a:rPr lang="en-US" dirty="0">
                <a:solidFill>
                  <a:srgbClr val="FFFFFF"/>
                </a:solidFill>
              </a:rPr>
              <a:t>lung cancer</a:t>
            </a:r>
          </a:p>
          <a:p>
            <a:pPr>
              <a:lnSpc>
                <a:spcPct val="90000"/>
              </a:lnSpc>
            </a:pPr>
            <a:r>
              <a:rPr lang="en-US" dirty="0">
                <a:solidFill>
                  <a:srgbClr val="FFFFFF"/>
                </a:solidFill>
              </a:rPr>
              <a:t>emphysema</a:t>
            </a:r>
          </a:p>
          <a:p>
            <a:pPr>
              <a:lnSpc>
                <a:spcPct val="90000"/>
              </a:lnSpc>
            </a:pPr>
            <a:r>
              <a:rPr lang="en-US" dirty="0">
                <a:solidFill>
                  <a:srgbClr val="FFFFFF"/>
                </a:solidFill>
              </a:rPr>
              <a:t>breathing problems including asthma</a:t>
            </a:r>
          </a:p>
          <a:p>
            <a:pPr>
              <a:lnSpc>
                <a:spcPct val="90000"/>
              </a:lnSpc>
            </a:pPr>
            <a:r>
              <a:rPr lang="en-US" dirty="0">
                <a:solidFill>
                  <a:srgbClr val="FFFFFF"/>
                </a:solidFill>
              </a:rPr>
              <a:t>excessive coughing </a:t>
            </a:r>
          </a:p>
          <a:p>
            <a:pPr>
              <a:lnSpc>
                <a:spcPct val="90000"/>
              </a:lnSpc>
            </a:pPr>
            <a:r>
              <a:rPr lang="en-US" dirty="0">
                <a:solidFill>
                  <a:srgbClr val="FFFFFF"/>
                </a:solidFill>
              </a:rPr>
              <a:t>nasal and chest infections</a:t>
            </a:r>
          </a:p>
        </p:txBody>
      </p:sp>
    </p:spTree>
    <p:extLst>
      <p:ext uri="{BB962C8B-B14F-4D97-AF65-F5344CB8AC3E}">
        <p14:creationId xmlns:p14="http://schemas.microsoft.com/office/powerpoint/2010/main" val="24904738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848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A9542-063B-990A-C7C3-B45CCA911B75}"/>
              </a:ext>
            </a:extLst>
          </p:cNvPr>
          <p:cNvSpPr>
            <a:spLocks noGrp="1"/>
          </p:cNvSpPr>
          <p:nvPr>
            <p:ph type="title"/>
          </p:nvPr>
        </p:nvSpPr>
        <p:spPr>
          <a:xfrm>
            <a:off x="482601" y="1033389"/>
            <a:ext cx="3619692" cy="4825409"/>
          </a:xfrm>
        </p:spPr>
        <p:txBody>
          <a:bodyPr anchor="ctr">
            <a:normAutofit/>
          </a:bodyPr>
          <a:lstStyle/>
          <a:p>
            <a:r>
              <a:rPr lang="en-US" sz="4700" dirty="0">
                <a:solidFill>
                  <a:srgbClr val="FFFFFF"/>
                </a:solidFill>
              </a:rPr>
              <a:t>Smoke-Free Ontario Act,  2017</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934" y="460868"/>
            <a:ext cx="3621024"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7080" y="460868"/>
            <a:ext cx="3621024"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9B4D34F3-86DE-95BA-0CC9-C8A8D41272F5}"/>
              </a:ext>
            </a:extLst>
          </p:cNvPr>
          <p:cNvSpPr>
            <a:spLocks noGrp="1"/>
          </p:cNvSpPr>
          <p:nvPr>
            <p:ph idx="1"/>
          </p:nvPr>
        </p:nvSpPr>
        <p:spPr>
          <a:xfrm>
            <a:off x="4895557" y="675249"/>
            <a:ext cx="4051495" cy="6288259"/>
          </a:xfrm>
          <a:ln w="57150">
            <a:noFill/>
          </a:ln>
        </p:spPr>
        <p:txBody>
          <a:bodyPr anchor="ctr">
            <a:normAutofit/>
          </a:bodyPr>
          <a:lstStyle/>
          <a:p>
            <a:r>
              <a:rPr lang="en-US" dirty="0"/>
              <a:t>Smoking or holding lighted tobacco, the use of an e-cigarette, and smoking or holding lighted cannabis (medical or non-medical) is prohibited in enclosed common areas of multi-unit housing such as lobbies, elevators, hallways, laundry rooms, stairwells, exercise facilities, parking garages, etc.</a:t>
            </a:r>
          </a:p>
          <a:p>
            <a:r>
              <a:rPr lang="en-US" dirty="0"/>
              <a:t>Landlords/property managers must ensure that residents, visitors and contractors are aware of the law by posting signs</a:t>
            </a:r>
          </a:p>
          <a:p>
            <a:r>
              <a:rPr lang="en-US" dirty="0"/>
              <a:t>Legislated smoke-free/vape-free signs are required by law to be posted to ensure that no one smokes or vapes in these common areas</a:t>
            </a:r>
          </a:p>
          <a:p>
            <a:r>
              <a:rPr lang="en-US" dirty="0"/>
              <a:t>Signage is available from your local public health unit at no cost</a:t>
            </a:r>
          </a:p>
          <a:p>
            <a:endParaRPr lang="en-US" sz="1700" dirty="0">
              <a:solidFill>
                <a:schemeClr val="accent2">
                  <a:lumMod val="50000"/>
                </a:schemeClr>
              </a:solidFill>
            </a:endParaRPr>
          </a:p>
        </p:txBody>
      </p:sp>
    </p:spTree>
    <p:extLst>
      <p:ext uri="{BB962C8B-B14F-4D97-AF65-F5344CB8AC3E}">
        <p14:creationId xmlns:p14="http://schemas.microsoft.com/office/powerpoint/2010/main" val="225606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8B14624-27E7-4F38-94C9-BA3BBD90E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lant&#10;&#10;Description automatically generated">
            <a:extLst>
              <a:ext uri="{FF2B5EF4-FFF2-40B4-BE49-F238E27FC236}">
                <a16:creationId xmlns:a16="http://schemas.microsoft.com/office/drawing/2014/main" id="{DD121ECE-A9B8-F288-D887-5B35A84E9B20}"/>
              </a:ext>
            </a:extLst>
          </p:cNvPr>
          <p:cNvPicPr>
            <a:picLocks noChangeAspect="1"/>
          </p:cNvPicPr>
          <p:nvPr/>
        </p:nvPicPr>
        <p:blipFill rotWithShape="1">
          <a:blip r:embed="rId3"/>
          <a:srcRect t="20277" b="37536"/>
          <a:stretch/>
        </p:blipFill>
        <p:spPr>
          <a:xfrm>
            <a:off x="20" y="10"/>
            <a:ext cx="9143980" cy="6857990"/>
          </a:xfrm>
          <a:prstGeom prst="rect">
            <a:avLst/>
          </a:prstGeom>
        </p:spPr>
      </p:pic>
      <p:grpSp>
        <p:nvGrpSpPr>
          <p:cNvPr id="46" name="Group 45">
            <a:extLst>
              <a:ext uri="{FF2B5EF4-FFF2-40B4-BE49-F238E27FC236}">
                <a16:creationId xmlns:a16="http://schemas.microsoft.com/office/drawing/2014/main" id="{6DEDE394-430E-4066-83D0-E23B29381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8550" y="457200"/>
            <a:ext cx="5630313" cy="5935132"/>
            <a:chOff x="438067" y="457200"/>
            <a:chExt cx="7507083" cy="5935132"/>
          </a:xfrm>
        </p:grpSpPr>
        <p:sp>
          <p:nvSpPr>
            <p:cNvPr id="47" name="Rectangle 46">
              <a:extLst>
                <a:ext uri="{FF2B5EF4-FFF2-40B4-BE49-F238E27FC236}">
                  <a16:creationId xmlns:a16="http://schemas.microsoft.com/office/drawing/2014/main" id="{3FC334D2-F45A-4DEA-A9DA-F46A575B6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Rectangle 47">
              <a:extLst>
                <a:ext uri="{FF2B5EF4-FFF2-40B4-BE49-F238E27FC236}">
                  <a16:creationId xmlns:a16="http://schemas.microsoft.com/office/drawing/2014/main" id="{73DB0894-4831-4FEE-AC6D-B48BFDE06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9" name="Rectangle 48">
              <a:extLst>
                <a:ext uri="{FF2B5EF4-FFF2-40B4-BE49-F238E27FC236}">
                  <a16:creationId xmlns:a16="http://schemas.microsoft.com/office/drawing/2014/main" id="{DB60BB47-670B-4ED1-BF0F-B5C40CD55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a:extLst>
              <a:ext uri="{FF2B5EF4-FFF2-40B4-BE49-F238E27FC236}">
                <a16:creationId xmlns:a16="http://schemas.microsoft.com/office/drawing/2014/main" id="{039865F5-9261-120B-07B2-6A3E265D7E05}"/>
              </a:ext>
            </a:extLst>
          </p:cNvPr>
          <p:cNvSpPr>
            <a:spLocks noGrp="1"/>
          </p:cNvSpPr>
          <p:nvPr>
            <p:ph type="title"/>
          </p:nvPr>
        </p:nvSpPr>
        <p:spPr>
          <a:xfrm>
            <a:off x="697151" y="871872"/>
            <a:ext cx="4368981" cy="1041977"/>
          </a:xfrm>
        </p:spPr>
        <p:txBody>
          <a:bodyPr anchor="ctr">
            <a:normAutofit/>
          </a:bodyPr>
          <a:lstStyle/>
          <a:p>
            <a:r>
              <a:rPr lang="en-US" dirty="0">
                <a:solidFill>
                  <a:srgbClr val="FFFFFF"/>
                </a:solidFill>
              </a:rPr>
              <a:t>Cannabis and the Law</a:t>
            </a:r>
          </a:p>
        </p:txBody>
      </p:sp>
      <p:sp>
        <p:nvSpPr>
          <p:cNvPr id="23" name="Content Placeholder 2">
            <a:extLst>
              <a:ext uri="{FF2B5EF4-FFF2-40B4-BE49-F238E27FC236}">
                <a16:creationId xmlns:a16="http://schemas.microsoft.com/office/drawing/2014/main" id="{00F31DCE-E65C-72A5-E5B9-4C41B1E8EF07}"/>
              </a:ext>
            </a:extLst>
          </p:cNvPr>
          <p:cNvSpPr>
            <a:spLocks noGrp="1"/>
          </p:cNvSpPr>
          <p:nvPr>
            <p:ph idx="1"/>
          </p:nvPr>
        </p:nvSpPr>
        <p:spPr>
          <a:xfrm>
            <a:off x="435894" y="1983276"/>
            <a:ext cx="5412455" cy="3564467"/>
          </a:xfrm>
        </p:spPr>
        <p:txBody>
          <a:bodyPr>
            <a:normAutofit/>
          </a:bodyPr>
          <a:lstStyle/>
          <a:p>
            <a:pPr>
              <a:buClr>
                <a:srgbClr val="668440"/>
              </a:buClr>
            </a:pPr>
            <a:r>
              <a:rPr lang="en-US" dirty="0">
                <a:solidFill>
                  <a:srgbClr val="FFFFFF"/>
                </a:solidFill>
              </a:rPr>
              <a:t>Cannabis became legal for recreational use in Ontario on October 17, 2018. Individuals may use cannabis for medical or recreational purposes. </a:t>
            </a:r>
          </a:p>
          <a:p>
            <a:pPr>
              <a:buClr>
                <a:srgbClr val="668440"/>
              </a:buClr>
            </a:pPr>
            <a:r>
              <a:rPr lang="en-US" dirty="0">
                <a:solidFill>
                  <a:srgbClr val="FFFFFF"/>
                </a:solidFill>
              </a:rPr>
              <a:t>The Smoke-Free Ontario Act, 2017 regulates the places of use for smoking and vaping cannabis (medical and recreational) similarly to tobacco and vapour products. </a:t>
            </a:r>
          </a:p>
          <a:p>
            <a:pPr>
              <a:buClr>
                <a:srgbClr val="668440"/>
              </a:buClr>
            </a:pPr>
            <a:r>
              <a:rPr lang="en-US" b="1" dirty="0">
                <a:solidFill>
                  <a:srgbClr val="FFFFFF"/>
                </a:solidFill>
                <a:effectLst/>
                <a:latin typeface="+mj-lt"/>
                <a:ea typeface="Calibri" panose="020F0502020204030204" pitchFamily="34" charset="0"/>
              </a:rPr>
              <a:t>The smoke from cannabis is harmful</a:t>
            </a:r>
            <a:r>
              <a:rPr lang="en-US" dirty="0">
                <a:solidFill>
                  <a:srgbClr val="FFFFFF"/>
                </a:solidFill>
                <a:effectLst/>
                <a:latin typeface="+mj-lt"/>
                <a:ea typeface="Calibri" panose="020F0502020204030204" pitchFamily="34" charset="0"/>
              </a:rPr>
              <a:t>. Toxic and carcinogenic chemicals found in tobacco smoke such as polyaromatic hydrocarbons, aromatic amines, and </a:t>
            </a:r>
            <a:r>
              <a:rPr lang="en-US" dirty="0">
                <a:solidFill>
                  <a:srgbClr val="FFFFFF"/>
                </a:solidFill>
                <a:latin typeface="+mj-lt"/>
                <a:ea typeface="Calibri" panose="020F0502020204030204" pitchFamily="34" charset="0"/>
              </a:rPr>
              <a:t>              </a:t>
            </a:r>
            <a:r>
              <a:rPr lang="en-US" dirty="0">
                <a:solidFill>
                  <a:srgbClr val="FFFFFF"/>
                </a:solidFill>
                <a:effectLst/>
                <a:latin typeface="+mj-lt"/>
                <a:ea typeface="Calibri" panose="020F0502020204030204" pitchFamily="34" charset="0"/>
              </a:rPr>
              <a:t>N-heterocyclics are also found in cannabis smoke.</a:t>
            </a:r>
            <a:endParaRPr lang="en-CA" dirty="0">
              <a:solidFill>
                <a:srgbClr val="FFFFFF"/>
              </a:solidFill>
              <a:effectLst/>
              <a:latin typeface="+mj-lt"/>
              <a:ea typeface="Calibri" panose="020F0502020204030204" pitchFamily="34" charset="0"/>
            </a:endParaRPr>
          </a:p>
        </p:txBody>
      </p:sp>
      <p:sp>
        <p:nvSpPr>
          <p:cNvPr id="5" name="Rectangle 4">
            <a:extLst>
              <a:ext uri="{FF2B5EF4-FFF2-40B4-BE49-F238E27FC236}">
                <a16:creationId xmlns:a16="http://schemas.microsoft.com/office/drawing/2014/main" id="{F1B0276B-B6D2-9804-5690-F3057BA43F9F}"/>
              </a:ext>
            </a:extLst>
          </p:cNvPr>
          <p:cNvSpPr/>
          <p:nvPr/>
        </p:nvSpPr>
        <p:spPr>
          <a:xfrm flipV="1">
            <a:off x="697151" y="1651387"/>
            <a:ext cx="5741467" cy="457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7090110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FB6A7-A877-7D28-95F7-6194E56AA84F}"/>
              </a:ext>
            </a:extLst>
          </p:cNvPr>
          <p:cNvSpPr>
            <a:spLocks noGrp="1"/>
          </p:cNvSpPr>
          <p:nvPr>
            <p:ph type="title"/>
          </p:nvPr>
        </p:nvSpPr>
        <p:spPr>
          <a:xfrm>
            <a:off x="324954" y="1074434"/>
            <a:ext cx="2787436" cy="4709131"/>
          </a:xfrm>
        </p:spPr>
        <p:txBody>
          <a:bodyPr anchor="ctr">
            <a:normAutofit/>
          </a:bodyPr>
          <a:lstStyle/>
          <a:p>
            <a:r>
              <a:rPr lang="en-US" sz="3600" dirty="0">
                <a:solidFill>
                  <a:schemeClr val="accent1"/>
                </a:solidFill>
              </a:rPr>
              <a:t>Smoke-free and </a:t>
            </a:r>
            <a:br>
              <a:rPr lang="en-US" sz="3600" dirty="0">
                <a:solidFill>
                  <a:schemeClr val="accent1"/>
                </a:solidFill>
              </a:rPr>
            </a:br>
            <a:r>
              <a:rPr lang="en-US" sz="3600" dirty="0">
                <a:solidFill>
                  <a:schemeClr val="accent1"/>
                </a:solidFill>
              </a:rPr>
              <a:t>Vape-Free Homes</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723898"/>
            <a:ext cx="5623962"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aphicFrame>
        <p:nvGraphicFramePr>
          <p:cNvPr id="6" name="Diagram 5">
            <a:extLst>
              <a:ext uri="{FF2B5EF4-FFF2-40B4-BE49-F238E27FC236}">
                <a16:creationId xmlns:a16="http://schemas.microsoft.com/office/drawing/2014/main" id="{C248DB7E-90DC-C40A-9E23-EE3FFE34DD64}"/>
              </a:ext>
            </a:extLst>
          </p:cNvPr>
          <p:cNvGraphicFramePr/>
          <p:nvPr>
            <p:extLst>
              <p:ext uri="{D42A27DB-BD31-4B8C-83A1-F6EECF244321}">
                <p14:modId xmlns:p14="http://schemas.microsoft.com/office/powerpoint/2010/main" val="3569596545"/>
              </p:ext>
            </p:extLst>
          </p:nvPr>
        </p:nvGraphicFramePr>
        <p:xfrm>
          <a:off x="3300413" y="1074433"/>
          <a:ext cx="5400675"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27558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6CA2-F82B-095D-B591-0EFB1A4BA355}"/>
              </a:ext>
            </a:extLst>
          </p:cNvPr>
          <p:cNvSpPr>
            <a:spLocks noGrp="1"/>
          </p:cNvSpPr>
          <p:nvPr>
            <p:ph type="title"/>
          </p:nvPr>
        </p:nvSpPr>
        <p:spPr/>
        <p:txBody>
          <a:bodyPr/>
          <a:lstStyle/>
          <a:p>
            <a:r>
              <a:rPr lang="en-US" dirty="0"/>
              <a:t>No-Smoking/ vaping Policies are Not Discriminatory</a:t>
            </a:r>
            <a:endParaRPr lang="en-CA" dirty="0"/>
          </a:p>
        </p:txBody>
      </p:sp>
      <p:sp>
        <p:nvSpPr>
          <p:cNvPr id="3" name="Content Placeholder 2">
            <a:extLst>
              <a:ext uri="{FF2B5EF4-FFF2-40B4-BE49-F238E27FC236}">
                <a16:creationId xmlns:a16="http://schemas.microsoft.com/office/drawing/2014/main" id="{45DB1882-4A6E-DA27-CA6E-D5DA4606893E}"/>
              </a:ext>
            </a:extLst>
          </p:cNvPr>
          <p:cNvSpPr>
            <a:spLocks noGrp="1"/>
          </p:cNvSpPr>
          <p:nvPr>
            <p:ph idx="1"/>
          </p:nvPr>
        </p:nvSpPr>
        <p:spPr>
          <a:xfrm>
            <a:off x="577124" y="1961303"/>
            <a:ext cx="7989752" cy="3942523"/>
          </a:xfrm>
        </p:spPr>
        <p:txBody>
          <a:bodyPr>
            <a:normAutofit/>
          </a:bodyPr>
          <a:lstStyle/>
          <a:p>
            <a:pPr>
              <a:buNone/>
            </a:pPr>
            <a:r>
              <a:rPr lang="en-US" sz="2400" dirty="0">
                <a:solidFill>
                  <a:schemeClr val="accent2"/>
                </a:solidFill>
              </a:rPr>
              <a:t>Ontario Human Rights Code</a:t>
            </a:r>
          </a:p>
          <a:p>
            <a:r>
              <a:rPr lang="en-US" sz="2000" dirty="0"/>
              <a:t>The Code provides protection </a:t>
            </a:r>
            <a:r>
              <a:rPr lang="en-US" sz="2000" dirty="0">
                <a:solidFill>
                  <a:schemeClr val="tx1"/>
                </a:solidFill>
                <a:latin typeface="Gill Sans MT" panose="020B0502020104020203" pitchFamily="34" charset="0"/>
              </a:rPr>
              <a:t>from</a:t>
            </a:r>
            <a:r>
              <a:rPr lang="en-US" sz="2000" dirty="0"/>
              <a:t> discrimination including: </a:t>
            </a:r>
            <a:r>
              <a:rPr lang="en-US" sz="2000" dirty="0">
                <a:effectLst/>
              </a:rPr>
              <a:t>citizenship, race, place of origin, ethnic origin, colour, ancestry, disability, age, creed, sex/pregnancy, family status, marital status, sexual orientation, gender identity, gender expression, receipt of public assistance (in housing) and record of offences (in employment).</a:t>
            </a:r>
            <a:r>
              <a:rPr lang="en-US" sz="2000" dirty="0">
                <a:cs typeface="Times New Roman" pitchFamily="18" charset="0"/>
              </a:rPr>
              <a:t> </a:t>
            </a:r>
          </a:p>
          <a:p>
            <a:r>
              <a:rPr lang="en-US" sz="2000" b="0" i="0" dirty="0">
                <a:solidFill>
                  <a:schemeClr val="tx1"/>
                </a:solidFill>
                <a:effectLst/>
                <a:latin typeface="Gill Sans MT" panose="020B0502020104020203" pitchFamily="34" charset="0"/>
              </a:rPr>
              <a:t>There is no such thing as a right to smoke; there is a freedom to smoke (or vape) but not a right as preserved in Canadian law, the Charter of Rights and Freedoms or the Ontario Human Rights Code.</a:t>
            </a:r>
            <a:endParaRPr lang="en-CA"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025465854"/>
      </p:ext>
    </p:extLst>
  </p:cSld>
  <p:clrMapOvr>
    <a:masterClrMapping/>
  </p:clrMapOvr>
</p:sld>
</file>

<file path=ppt/theme/theme1.xml><?xml version="1.0" encoding="utf-8"?>
<a:theme xmlns:a="http://schemas.openxmlformats.org/drawingml/2006/main" name="Dividend">
  <a:themeElements>
    <a:clrScheme name="SFM Color Scheme 2">
      <a:dk1>
        <a:srgbClr val="255EB7"/>
      </a:dk1>
      <a:lt1>
        <a:srgbClr val="FFFFFF"/>
      </a:lt1>
      <a:dk2>
        <a:srgbClr val="255EB7"/>
      </a:dk2>
      <a:lt2>
        <a:srgbClr val="FFFFFF"/>
      </a:lt2>
      <a:accent1>
        <a:srgbClr val="255EB7"/>
      </a:accent1>
      <a:accent2>
        <a:srgbClr val="0693E3"/>
      </a:accent2>
      <a:accent3>
        <a:srgbClr val="255EB7"/>
      </a:accent3>
      <a:accent4>
        <a:srgbClr val="255EB7"/>
      </a:accent4>
      <a:accent5>
        <a:srgbClr val="255EB7"/>
      </a:accent5>
      <a:accent6>
        <a:srgbClr val="255EB7"/>
      </a:accent6>
      <a:hlink>
        <a:srgbClr val="255EB7"/>
      </a:hlink>
      <a:folHlink>
        <a:srgbClr val="255EB7"/>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11C2767DBB64F9949A321E8AB6CE8" ma:contentTypeVersion="0" ma:contentTypeDescription="Create a new document." ma:contentTypeScope="" ma:versionID="66659a1d8e53a767084650f60032cf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F36E92-5B7C-4F5D-A927-D2DBE417E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2F79F6D-A5DD-4A2C-8CF3-EB15E5065814}">
  <ds:schemaRefs>
    <ds:schemaRef ds:uri="http://schemas.microsoft.com/sharepoint/v3/contenttype/forms"/>
  </ds:schemaRefs>
</ds:datastoreItem>
</file>

<file path=customXml/itemProps3.xml><?xml version="1.0" encoding="utf-8"?>
<ds:datastoreItem xmlns:ds="http://schemas.openxmlformats.org/officeDocument/2006/customXml" ds:itemID="{2CCAB2A7-3A17-462E-8E27-B441A809CC34}">
  <ds:schemaRef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808</TotalTime>
  <Words>3028</Words>
  <Application>Microsoft Office PowerPoint</Application>
  <PresentationFormat>On-screen Show (4:3)</PresentationFormat>
  <Paragraphs>230</Paragraphs>
  <Slides>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ANR-WorkSans</vt:lpstr>
      <vt:lpstr>arial</vt:lpstr>
      <vt:lpstr>arial</vt:lpstr>
      <vt:lpstr>Calibri</vt:lpstr>
      <vt:lpstr>Gill Sans MT</vt:lpstr>
      <vt:lpstr>Google Sans</vt:lpstr>
      <vt:lpstr>Open Sans</vt:lpstr>
      <vt:lpstr>Raleway</vt:lpstr>
      <vt:lpstr>Times New Roman</vt:lpstr>
      <vt:lpstr>Wingdings 2</vt:lpstr>
      <vt:lpstr>Dividend</vt:lpstr>
      <vt:lpstr>PowerPoint Presentation</vt:lpstr>
      <vt:lpstr>Health Risks due to Second-hand Smoke</vt:lpstr>
      <vt:lpstr>Health Risks due to third-hand Smoke</vt:lpstr>
      <vt:lpstr>Risks to Pre-Born, Infants &amp; children</vt:lpstr>
      <vt:lpstr>Risks to Adults</vt:lpstr>
      <vt:lpstr>Smoke-Free Ontario Act,  2017</vt:lpstr>
      <vt:lpstr>Cannabis and the Law</vt:lpstr>
      <vt:lpstr>Smoke-free and  Vape-Free Homes</vt:lpstr>
      <vt:lpstr>No-Smoking/ vaping Policies are Not Discriminatory</vt:lpstr>
      <vt:lpstr>Benefits of Having A NO-SMOKING AND NO-VAPE policy</vt:lpstr>
      <vt:lpstr>What does it cost to have a tenant who smokes?</vt:lpstr>
      <vt:lpstr>No-smoking leases and policies are enforceable</vt:lpstr>
      <vt:lpstr>No-smoking leases and policies are enforceable</vt:lpstr>
      <vt:lpstr>NO-SMOKING policies</vt:lpstr>
      <vt:lpstr>What is legal?</vt:lpstr>
      <vt:lpstr>SMOKE-FREE HOUSING  Resources and Supports</vt:lpstr>
      <vt:lpstr>Smoke-Free Housing Ontario </vt:lpstr>
      <vt:lpstr>Local resources</vt:lpstr>
      <vt:lpstr>Next Steps and 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McGuire, Heidi</dc:creator>
  <cp:lastModifiedBy>Shannon Russell</cp:lastModifiedBy>
  <cp:revision>29</cp:revision>
  <dcterms:created xsi:type="dcterms:W3CDTF">2023-05-02T19:41:41Z</dcterms:created>
  <dcterms:modified xsi:type="dcterms:W3CDTF">2023-12-13T16:48:26Z</dcterms:modified>
</cp:coreProperties>
</file>